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9" r:id="rId1"/>
  </p:sldMasterIdLst>
  <p:notesMasterIdLst>
    <p:notesMasterId r:id="rId19"/>
  </p:notesMasterIdLst>
  <p:sldIdLst>
    <p:sldId id="256" r:id="rId2"/>
    <p:sldId id="257" r:id="rId3"/>
    <p:sldId id="264" r:id="rId4"/>
    <p:sldId id="260" r:id="rId5"/>
    <p:sldId id="285" r:id="rId6"/>
    <p:sldId id="267" r:id="rId7"/>
    <p:sldId id="271" r:id="rId8"/>
    <p:sldId id="278" r:id="rId9"/>
    <p:sldId id="279" r:id="rId10"/>
    <p:sldId id="280" r:id="rId11"/>
    <p:sldId id="292" r:id="rId12"/>
    <p:sldId id="282" r:id="rId13"/>
    <p:sldId id="272" r:id="rId14"/>
    <p:sldId id="283" r:id="rId15"/>
    <p:sldId id="274" r:id="rId16"/>
    <p:sldId id="265" r:id="rId17"/>
    <p:sldId id="293"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5" autoAdjust="0"/>
    <p:restoredTop sz="82915" autoAdjust="0"/>
  </p:normalViewPr>
  <p:slideViewPr>
    <p:cSldViewPr snapToGrid="0">
      <p:cViewPr varScale="1">
        <p:scale>
          <a:sx n="56" d="100"/>
          <a:sy n="56" d="100"/>
        </p:scale>
        <p:origin x="12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B53D28-9E0E-4DD8-8EA6-B601BDF70FC3}"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E55A5A7B-F3A4-4921-BF0D-32BB7FE2587B}">
      <dgm:prSet/>
      <dgm:spPr/>
      <dgm:t>
        <a:bodyPr/>
        <a:lstStyle/>
        <a:p>
          <a:r>
            <a:rPr lang="en-GB" dirty="0"/>
            <a:t>The annual review is the statutory process of looking at the needs, provision and outcomes specified in an EHC Plan, and deciding whether these need to change.</a:t>
          </a:r>
          <a:endParaRPr lang="en-US" dirty="0"/>
        </a:p>
      </dgm:t>
    </dgm:pt>
    <dgm:pt modelId="{BDB6D8D1-969F-4B8F-BB17-73D9EE4FA534}" type="parTrans" cxnId="{777F3643-C87A-4C00-9185-F1320CE45B95}">
      <dgm:prSet/>
      <dgm:spPr/>
      <dgm:t>
        <a:bodyPr/>
        <a:lstStyle/>
        <a:p>
          <a:endParaRPr lang="en-US"/>
        </a:p>
      </dgm:t>
    </dgm:pt>
    <dgm:pt modelId="{BFC9D7B5-C5A3-45C6-810E-E9FA2D9AA72C}" type="sibTrans" cxnId="{777F3643-C87A-4C00-9185-F1320CE45B95}">
      <dgm:prSet/>
      <dgm:spPr/>
      <dgm:t>
        <a:bodyPr/>
        <a:lstStyle/>
        <a:p>
          <a:endParaRPr lang="en-US"/>
        </a:p>
      </dgm:t>
    </dgm:pt>
    <dgm:pt modelId="{850CB5D1-CB30-4C99-A087-DE448C2A7C29}">
      <dgm:prSet/>
      <dgm:spPr/>
      <dgm:t>
        <a:bodyPr/>
        <a:lstStyle/>
        <a:p>
          <a:r>
            <a:rPr lang="en-GB" b="1" dirty="0"/>
            <a:t>It is not just a meeting, it’s a process</a:t>
          </a:r>
          <a:endParaRPr lang="en-US" dirty="0"/>
        </a:p>
      </dgm:t>
    </dgm:pt>
    <dgm:pt modelId="{7FD79B8C-9F42-4A44-AF70-704A906240C2}" type="parTrans" cxnId="{0363B8E4-C9CB-4E63-98BC-E1A8FC11B208}">
      <dgm:prSet/>
      <dgm:spPr/>
      <dgm:t>
        <a:bodyPr/>
        <a:lstStyle/>
        <a:p>
          <a:endParaRPr lang="en-US"/>
        </a:p>
      </dgm:t>
    </dgm:pt>
    <dgm:pt modelId="{5389230C-B3D9-48C4-A9DF-AAA9BC15F56A}" type="sibTrans" cxnId="{0363B8E4-C9CB-4E63-98BC-E1A8FC11B208}">
      <dgm:prSet/>
      <dgm:spPr/>
      <dgm:t>
        <a:bodyPr/>
        <a:lstStyle/>
        <a:p>
          <a:endParaRPr lang="en-US"/>
        </a:p>
      </dgm:t>
    </dgm:pt>
    <dgm:pt modelId="{C5E9AD82-D655-4859-9284-3D6DB410E2D6}">
      <dgm:prSet/>
      <dgm:spPr/>
      <dgm:t>
        <a:bodyPr/>
        <a:lstStyle/>
        <a:p>
          <a:r>
            <a:rPr lang="en-GB" dirty="0"/>
            <a:t>The main purpose of an AR is to review the progress the child/young person has made toward achieving the outcomes specified in their EHCP. </a:t>
          </a:r>
          <a:endParaRPr lang="en-US" dirty="0"/>
        </a:p>
      </dgm:t>
    </dgm:pt>
    <dgm:pt modelId="{EDDCC82D-297B-43E3-AAD0-1656125EA19B}" type="parTrans" cxnId="{387A742A-DE69-41FF-A738-95555D754B13}">
      <dgm:prSet/>
      <dgm:spPr/>
      <dgm:t>
        <a:bodyPr/>
        <a:lstStyle/>
        <a:p>
          <a:endParaRPr lang="en-US"/>
        </a:p>
      </dgm:t>
    </dgm:pt>
    <dgm:pt modelId="{5379A9EC-FB97-4450-8C99-08DD93A08B08}" type="sibTrans" cxnId="{387A742A-DE69-41FF-A738-95555D754B13}">
      <dgm:prSet/>
      <dgm:spPr/>
      <dgm:t>
        <a:bodyPr/>
        <a:lstStyle/>
        <a:p>
          <a:endParaRPr lang="en-US"/>
        </a:p>
      </dgm:t>
    </dgm:pt>
    <dgm:pt modelId="{8F2EF798-49C0-44ED-989D-7BBE8E80FC91}">
      <dgm:prSet/>
      <dgm:spPr/>
      <dgm:t>
        <a:bodyPr/>
        <a:lstStyle/>
        <a:p>
          <a:r>
            <a:rPr lang="en-GB" dirty="0"/>
            <a:t>(SEC 44 (5) 2014 Children and Families Act)</a:t>
          </a:r>
          <a:endParaRPr lang="en-US" dirty="0"/>
        </a:p>
      </dgm:t>
    </dgm:pt>
    <dgm:pt modelId="{4616D2E3-BCCC-454E-8512-6A81B5C3F9E9}" type="parTrans" cxnId="{03177DFC-EE8D-4A59-82C2-79451025CE82}">
      <dgm:prSet/>
      <dgm:spPr/>
      <dgm:t>
        <a:bodyPr/>
        <a:lstStyle/>
        <a:p>
          <a:endParaRPr lang="en-US"/>
        </a:p>
      </dgm:t>
    </dgm:pt>
    <dgm:pt modelId="{01F2EBE3-5BA6-4690-A864-41C3402CDCA0}" type="sibTrans" cxnId="{03177DFC-EE8D-4A59-82C2-79451025CE82}">
      <dgm:prSet/>
      <dgm:spPr/>
      <dgm:t>
        <a:bodyPr/>
        <a:lstStyle/>
        <a:p>
          <a:endParaRPr lang="en-US"/>
        </a:p>
      </dgm:t>
    </dgm:pt>
    <dgm:pt modelId="{D8111326-6119-4EE0-911E-0863DCEB6332}" type="pres">
      <dgm:prSet presAssocID="{6EB53D28-9E0E-4DD8-8EA6-B601BDF70FC3}" presName="diagram" presStyleCnt="0">
        <dgm:presLayoutVars>
          <dgm:dir/>
          <dgm:resizeHandles val="exact"/>
        </dgm:presLayoutVars>
      </dgm:prSet>
      <dgm:spPr/>
    </dgm:pt>
    <dgm:pt modelId="{AF35B6B6-9CF6-4A5E-9E5E-414E1362F667}" type="pres">
      <dgm:prSet presAssocID="{E55A5A7B-F3A4-4921-BF0D-32BB7FE2587B}" presName="node" presStyleLbl="node1" presStyleIdx="0" presStyleCnt="4">
        <dgm:presLayoutVars>
          <dgm:bulletEnabled val="1"/>
        </dgm:presLayoutVars>
      </dgm:prSet>
      <dgm:spPr/>
    </dgm:pt>
    <dgm:pt modelId="{FFBB9EC7-4F13-4933-B80F-FAA02323696A}" type="pres">
      <dgm:prSet presAssocID="{BFC9D7B5-C5A3-45C6-810E-E9FA2D9AA72C}" presName="sibTrans" presStyleCnt="0"/>
      <dgm:spPr/>
    </dgm:pt>
    <dgm:pt modelId="{3E3146A5-8D5B-4F6B-951F-309CACB9EF79}" type="pres">
      <dgm:prSet presAssocID="{850CB5D1-CB30-4C99-A087-DE448C2A7C29}" presName="node" presStyleLbl="node1" presStyleIdx="1" presStyleCnt="4">
        <dgm:presLayoutVars>
          <dgm:bulletEnabled val="1"/>
        </dgm:presLayoutVars>
      </dgm:prSet>
      <dgm:spPr/>
    </dgm:pt>
    <dgm:pt modelId="{E1CB1771-09AE-4776-9A03-1FA6423134B5}" type="pres">
      <dgm:prSet presAssocID="{5389230C-B3D9-48C4-A9DF-AAA9BC15F56A}" presName="sibTrans" presStyleCnt="0"/>
      <dgm:spPr/>
    </dgm:pt>
    <dgm:pt modelId="{5CE07866-09BD-41F0-82FF-4D8D55AE5D53}" type="pres">
      <dgm:prSet presAssocID="{C5E9AD82-D655-4859-9284-3D6DB410E2D6}" presName="node" presStyleLbl="node1" presStyleIdx="2" presStyleCnt="4">
        <dgm:presLayoutVars>
          <dgm:bulletEnabled val="1"/>
        </dgm:presLayoutVars>
      </dgm:prSet>
      <dgm:spPr/>
    </dgm:pt>
    <dgm:pt modelId="{EE1EA2CF-E360-41D0-BBD6-58CB123F97CA}" type="pres">
      <dgm:prSet presAssocID="{5379A9EC-FB97-4450-8C99-08DD93A08B08}" presName="sibTrans" presStyleCnt="0"/>
      <dgm:spPr/>
    </dgm:pt>
    <dgm:pt modelId="{FE3919D6-0BA3-4FF2-A72C-B9299ADC21E0}" type="pres">
      <dgm:prSet presAssocID="{8F2EF798-49C0-44ED-989D-7BBE8E80FC91}" presName="node" presStyleLbl="node1" presStyleIdx="3" presStyleCnt="4">
        <dgm:presLayoutVars>
          <dgm:bulletEnabled val="1"/>
        </dgm:presLayoutVars>
      </dgm:prSet>
      <dgm:spPr/>
    </dgm:pt>
  </dgm:ptLst>
  <dgm:cxnLst>
    <dgm:cxn modelId="{387A742A-DE69-41FF-A738-95555D754B13}" srcId="{6EB53D28-9E0E-4DD8-8EA6-B601BDF70FC3}" destId="{C5E9AD82-D655-4859-9284-3D6DB410E2D6}" srcOrd="2" destOrd="0" parTransId="{EDDCC82D-297B-43E3-AAD0-1656125EA19B}" sibTransId="{5379A9EC-FB97-4450-8C99-08DD93A08B08}"/>
    <dgm:cxn modelId="{809D973C-7E0F-482E-9B4B-173C495EAD2B}" type="presOf" srcId="{C5E9AD82-D655-4859-9284-3D6DB410E2D6}" destId="{5CE07866-09BD-41F0-82FF-4D8D55AE5D53}" srcOrd="0" destOrd="0" presId="urn:microsoft.com/office/officeart/2005/8/layout/default"/>
    <dgm:cxn modelId="{777F3643-C87A-4C00-9185-F1320CE45B95}" srcId="{6EB53D28-9E0E-4DD8-8EA6-B601BDF70FC3}" destId="{E55A5A7B-F3A4-4921-BF0D-32BB7FE2587B}" srcOrd="0" destOrd="0" parTransId="{BDB6D8D1-969F-4B8F-BB17-73D9EE4FA534}" sibTransId="{BFC9D7B5-C5A3-45C6-810E-E9FA2D9AA72C}"/>
    <dgm:cxn modelId="{1C13E07C-1B70-45DD-A97E-58D8E5306D37}" type="presOf" srcId="{E55A5A7B-F3A4-4921-BF0D-32BB7FE2587B}" destId="{AF35B6B6-9CF6-4A5E-9E5E-414E1362F667}" srcOrd="0" destOrd="0" presId="urn:microsoft.com/office/officeart/2005/8/layout/default"/>
    <dgm:cxn modelId="{1486C585-E7B3-42EE-873E-EC2A79C8497C}" type="presOf" srcId="{6EB53D28-9E0E-4DD8-8EA6-B601BDF70FC3}" destId="{D8111326-6119-4EE0-911E-0863DCEB6332}" srcOrd="0" destOrd="0" presId="urn:microsoft.com/office/officeart/2005/8/layout/default"/>
    <dgm:cxn modelId="{78A03887-32F9-40F7-A128-8B4B51659CA8}" type="presOf" srcId="{8F2EF798-49C0-44ED-989D-7BBE8E80FC91}" destId="{FE3919D6-0BA3-4FF2-A72C-B9299ADC21E0}" srcOrd="0" destOrd="0" presId="urn:microsoft.com/office/officeart/2005/8/layout/default"/>
    <dgm:cxn modelId="{A24F73D7-F12F-4CDA-8687-01BC84E9D3FB}" type="presOf" srcId="{850CB5D1-CB30-4C99-A087-DE448C2A7C29}" destId="{3E3146A5-8D5B-4F6B-951F-309CACB9EF79}" srcOrd="0" destOrd="0" presId="urn:microsoft.com/office/officeart/2005/8/layout/default"/>
    <dgm:cxn modelId="{0363B8E4-C9CB-4E63-98BC-E1A8FC11B208}" srcId="{6EB53D28-9E0E-4DD8-8EA6-B601BDF70FC3}" destId="{850CB5D1-CB30-4C99-A087-DE448C2A7C29}" srcOrd="1" destOrd="0" parTransId="{7FD79B8C-9F42-4A44-AF70-704A906240C2}" sibTransId="{5389230C-B3D9-48C4-A9DF-AAA9BC15F56A}"/>
    <dgm:cxn modelId="{03177DFC-EE8D-4A59-82C2-79451025CE82}" srcId="{6EB53D28-9E0E-4DD8-8EA6-B601BDF70FC3}" destId="{8F2EF798-49C0-44ED-989D-7BBE8E80FC91}" srcOrd="3" destOrd="0" parTransId="{4616D2E3-BCCC-454E-8512-6A81B5C3F9E9}" sibTransId="{01F2EBE3-5BA6-4690-A864-41C3402CDCA0}"/>
    <dgm:cxn modelId="{EC78640E-7129-4AFA-BD03-2B220B2CF39F}" type="presParOf" srcId="{D8111326-6119-4EE0-911E-0863DCEB6332}" destId="{AF35B6B6-9CF6-4A5E-9E5E-414E1362F667}" srcOrd="0" destOrd="0" presId="urn:microsoft.com/office/officeart/2005/8/layout/default"/>
    <dgm:cxn modelId="{F1554647-B4E2-46ED-95E9-B11F87E55D14}" type="presParOf" srcId="{D8111326-6119-4EE0-911E-0863DCEB6332}" destId="{FFBB9EC7-4F13-4933-B80F-FAA02323696A}" srcOrd="1" destOrd="0" presId="urn:microsoft.com/office/officeart/2005/8/layout/default"/>
    <dgm:cxn modelId="{9E048EA6-4AB0-426B-882E-2996486DF6C5}" type="presParOf" srcId="{D8111326-6119-4EE0-911E-0863DCEB6332}" destId="{3E3146A5-8D5B-4F6B-951F-309CACB9EF79}" srcOrd="2" destOrd="0" presId="urn:microsoft.com/office/officeart/2005/8/layout/default"/>
    <dgm:cxn modelId="{520FC4AE-A437-462D-B511-0997EFDC4E07}" type="presParOf" srcId="{D8111326-6119-4EE0-911E-0863DCEB6332}" destId="{E1CB1771-09AE-4776-9A03-1FA6423134B5}" srcOrd="3" destOrd="0" presId="urn:microsoft.com/office/officeart/2005/8/layout/default"/>
    <dgm:cxn modelId="{EA39B93A-59E6-461D-90A4-F07459F3DB7F}" type="presParOf" srcId="{D8111326-6119-4EE0-911E-0863DCEB6332}" destId="{5CE07866-09BD-41F0-82FF-4D8D55AE5D53}" srcOrd="4" destOrd="0" presId="urn:microsoft.com/office/officeart/2005/8/layout/default"/>
    <dgm:cxn modelId="{064F08AA-EA26-43B6-9DE8-26D467C68E67}" type="presParOf" srcId="{D8111326-6119-4EE0-911E-0863DCEB6332}" destId="{EE1EA2CF-E360-41D0-BBD6-58CB123F97CA}" srcOrd="5" destOrd="0" presId="urn:microsoft.com/office/officeart/2005/8/layout/default"/>
    <dgm:cxn modelId="{AD56338F-1E39-4339-945C-3BBC7FD1E330}" type="presParOf" srcId="{D8111326-6119-4EE0-911E-0863DCEB6332}" destId="{FE3919D6-0BA3-4FF2-A72C-B9299ADC21E0}"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2952DA-8846-474E-AB69-52331E9DF283}"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BCBF27ED-E77A-4D11-9FC8-97D8D6EB18A7}">
      <dgm:prSet/>
      <dgm:spPr/>
      <dgm:t>
        <a:bodyPr/>
        <a:lstStyle/>
        <a:p>
          <a:r>
            <a:rPr lang="en-GB" b="1"/>
            <a:t>CHAIR:</a:t>
          </a:r>
          <a:endParaRPr lang="en-US"/>
        </a:p>
      </dgm:t>
    </dgm:pt>
    <dgm:pt modelId="{178BD63F-E1D0-4824-9CE0-B97CDCE0492A}" type="parTrans" cxnId="{6B6E2C97-3388-40AB-BFB3-505718529E93}">
      <dgm:prSet/>
      <dgm:spPr/>
      <dgm:t>
        <a:bodyPr/>
        <a:lstStyle/>
        <a:p>
          <a:endParaRPr lang="en-US"/>
        </a:p>
      </dgm:t>
    </dgm:pt>
    <dgm:pt modelId="{CB2100CD-2EDD-449D-9BD6-9859024238E7}" type="sibTrans" cxnId="{6B6E2C97-3388-40AB-BFB3-505718529E93}">
      <dgm:prSet/>
      <dgm:spPr/>
      <dgm:t>
        <a:bodyPr/>
        <a:lstStyle/>
        <a:p>
          <a:endParaRPr lang="en-US"/>
        </a:p>
      </dgm:t>
    </dgm:pt>
    <dgm:pt modelId="{0579D93F-5F70-432B-88E3-9D3243C13F80}">
      <dgm:prSet/>
      <dgm:spPr/>
      <dgm:t>
        <a:bodyPr/>
        <a:lstStyle/>
        <a:p>
          <a:r>
            <a:rPr lang="en-GB"/>
            <a:t>4 weeks prior to the AR the chair should have:</a:t>
          </a:r>
          <a:endParaRPr lang="en-US"/>
        </a:p>
      </dgm:t>
    </dgm:pt>
    <dgm:pt modelId="{7DF4A117-2FD5-4970-B028-C9501A8E8721}" type="parTrans" cxnId="{EDDD3C82-8008-455A-80A2-47CF591D7C4B}">
      <dgm:prSet/>
      <dgm:spPr/>
      <dgm:t>
        <a:bodyPr/>
        <a:lstStyle/>
        <a:p>
          <a:endParaRPr lang="en-US"/>
        </a:p>
      </dgm:t>
    </dgm:pt>
    <dgm:pt modelId="{86188F6C-5DEF-4AA9-A527-6E1570DCE370}" type="sibTrans" cxnId="{EDDD3C82-8008-455A-80A2-47CF591D7C4B}">
      <dgm:prSet/>
      <dgm:spPr/>
      <dgm:t>
        <a:bodyPr/>
        <a:lstStyle/>
        <a:p>
          <a:endParaRPr lang="en-US"/>
        </a:p>
      </dgm:t>
    </dgm:pt>
    <dgm:pt modelId="{C2B6EC8F-8685-4E72-AE23-2EA8CCA90EF2}">
      <dgm:prSet/>
      <dgm:spPr/>
      <dgm:t>
        <a:bodyPr/>
        <a:lstStyle/>
        <a:p>
          <a:r>
            <a:rPr lang="en-GB"/>
            <a:t>Written to all those involved with your child </a:t>
          </a:r>
          <a:endParaRPr lang="en-US"/>
        </a:p>
      </dgm:t>
    </dgm:pt>
    <dgm:pt modelId="{BC9AF8D1-D758-48E0-90EC-8686CCA6D1F8}" type="parTrans" cxnId="{BF37777D-C054-4777-95E5-EAC9B0A45E73}">
      <dgm:prSet/>
      <dgm:spPr/>
      <dgm:t>
        <a:bodyPr/>
        <a:lstStyle/>
        <a:p>
          <a:endParaRPr lang="en-US"/>
        </a:p>
      </dgm:t>
    </dgm:pt>
    <dgm:pt modelId="{F7C3C870-E5F7-4BF8-B6D7-A3CE6C8F9766}" type="sibTrans" cxnId="{BF37777D-C054-4777-95E5-EAC9B0A45E73}">
      <dgm:prSet/>
      <dgm:spPr/>
      <dgm:t>
        <a:bodyPr/>
        <a:lstStyle/>
        <a:p>
          <a:endParaRPr lang="en-US"/>
        </a:p>
      </dgm:t>
    </dgm:pt>
    <dgm:pt modelId="{C5C9CC81-65FF-47CA-971B-486ADA80E86F}">
      <dgm:prSet/>
      <dgm:spPr/>
      <dgm:t>
        <a:bodyPr/>
        <a:lstStyle/>
        <a:p>
          <a:r>
            <a:rPr lang="en-GB" b="1"/>
            <a:t>SCHOOL:</a:t>
          </a:r>
          <a:endParaRPr lang="en-US"/>
        </a:p>
      </dgm:t>
    </dgm:pt>
    <dgm:pt modelId="{506CA5F6-C03C-4F02-8028-B52EC655E1B4}" type="parTrans" cxnId="{93141740-C9FC-4B0D-AAAC-552DECC642E6}">
      <dgm:prSet/>
      <dgm:spPr/>
      <dgm:t>
        <a:bodyPr/>
        <a:lstStyle/>
        <a:p>
          <a:endParaRPr lang="en-US"/>
        </a:p>
      </dgm:t>
    </dgm:pt>
    <dgm:pt modelId="{977610A6-1010-4DAB-A057-2158B31FAF76}" type="sibTrans" cxnId="{93141740-C9FC-4B0D-AAAC-552DECC642E6}">
      <dgm:prSet/>
      <dgm:spPr/>
      <dgm:t>
        <a:bodyPr/>
        <a:lstStyle/>
        <a:p>
          <a:endParaRPr lang="en-US"/>
        </a:p>
      </dgm:t>
    </dgm:pt>
    <dgm:pt modelId="{AC680526-1705-4573-9A81-40371319837A}">
      <dgm:prSet/>
      <dgm:spPr/>
      <dgm:t>
        <a:bodyPr/>
        <a:lstStyle/>
        <a:p>
          <a:r>
            <a:rPr lang="en-GB"/>
            <a:t>2 weeks before the review sent out invitations to attend the AR</a:t>
          </a:r>
          <a:endParaRPr lang="en-US"/>
        </a:p>
      </dgm:t>
    </dgm:pt>
    <dgm:pt modelId="{CF54CC42-66E0-42CE-8997-999AC6AA0159}" type="parTrans" cxnId="{8BDB5B12-FFFF-4A5D-A3DF-BAF3DF43AE62}">
      <dgm:prSet/>
      <dgm:spPr/>
      <dgm:t>
        <a:bodyPr/>
        <a:lstStyle/>
        <a:p>
          <a:endParaRPr lang="en-US"/>
        </a:p>
      </dgm:t>
    </dgm:pt>
    <dgm:pt modelId="{DA0F379E-58F9-4C96-8E09-2C09BC0A80DB}" type="sibTrans" cxnId="{8BDB5B12-FFFF-4A5D-A3DF-BAF3DF43AE62}">
      <dgm:prSet/>
      <dgm:spPr/>
      <dgm:t>
        <a:bodyPr/>
        <a:lstStyle/>
        <a:p>
          <a:endParaRPr lang="en-US"/>
        </a:p>
      </dgm:t>
    </dgm:pt>
    <dgm:pt modelId="{55639904-616E-4802-BFDB-AF72597C45F1}">
      <dgm:prSet/>
      <dgm:spPr/>
      <dgm:t>
        <a:bodyPr/>
        <a:lstStyle/>
        <a:p>
          <a:r>
            <a:rPr lang="en-GB" i="1"/>
            <a:t>(This information can be found in the code of practice section 9.167)</a:t>
          </a:r>
          <a:endParaRPr lang="en-US"/>
        </a:p>
      </dgm:t>
    </dgm:pt>
    <dgm:pt modelId="{ABB5F7D1-34ED-49C1-B53F-37EFB36E5870}" type="parTrans" cxnId="{D12558B0-FD60-475E-A6DB-120097455B17}">
      <dgm:prSet/>
      <dgm:spPr/>
      <dgm:t>
        <a:bodyPr/>
        <a:lstStyle/>
        <a:p>
          <a:endParaRPr lang="en-US"/>
        </a:p>
      </dgm:t>
    </dgm:pt>
    <dgm:pt modelId="{6542F0CA-8647-4820-9042-DEC8C2285D8D}" type="sibTrans" cxnId="{D12558B0-FD60-475E-A6DB-120097455B17}">
      <dgm:prSet/>
      <dgm:spPr/>
      <dgm:t>
        <a:bodyPr/>
        <a:lstStyle/>
        <a:p>
          <a:endParaRPr lang="en-US"/>
        </a:p>
      </dgm:t>
    </dgm:pt>
    <dgm:pt modelId="{83EEE42A-5C09-4E0E-913A-16CF3B99F47F}" type="pres">
      <dgm:prSet presAssocID="{C22952DA-8846-474E-AB69-52331E9DF283}" presName="vert0" presStyleCnt="0">
        <dgm:presLayoutVars>
          <dgm:dir/>
          <dgm:animOne val="branch"/>
          <dgm:animLvl val="lvl"/>
        </dgm:presLayoutVars>
      </dgm:prSet>
      <dgm:spPr/>
    </dgm:pt>
    <dgm:pt modelId="{12AC63EC-5600-4D48-B896-BDD05799BBFB}" type="pres">
      <dgm:prSet presAssocID="{BCBF27ED-E77A-4D11-9FC8-97D8D6EB18A7}" presName="thickLine" presStyleLbl="alignNode1" presStyleIdx="0" presStyleCnt="6"/>
      <dgm:spPr/>
    </dgm:pt>
    <dgm:pt modelId="{928D9131-3F4B-4EDC-8953-A790007F5EC1}" type="pres">
      <dgm:prSet presAssocID="{BCBF27ED-E77A-4D11-9FC8-97D8D6EB18A7}" presName="horz1" presStyleCnt="0"/>
      <dgm:spPr/>
    </dgm:pt>
    <dgm:pt modelId="{93BC50F6-18F9-4E43-B93A-A1D95F1A3D08}" type="pres">
      <dgm:prSet presAssocID="{BCBF27ED-E77A-4D11-9FC8-97D8D6EB18A7}" presName="tx1" presStyleLbl="revTx" presStyleIdx="0" presStyleCnt="6"/>
      <dgm:spPr/>
    </dgm:pt>
    <dgm:pt modelId="{A5B3D13E-A20F-4189-AF4C-9F1FB91833DC}" type="pres">
      <dgm:prSet presAssocID="{BCBF27ED-E77A-4D11-9FC8-97D8D6EB18A7}" presName="vert1" presStyleCnt="0"/>
      <dgm:spPr/>
    </dgm:pt>
    <dgm:pt modelId="{A46160E1-C566-46C6-AF2A-CDEB1CD2C9E7}" type="pres">
      <dgm:prSet presAssocID="{0579D93F-5F70-432B-88E3-9D3243C13F80}" presName="thickLine" presStyleLbl="alignNode1" presStyleIdx="1" presStyleCnt="6"/>
      <dgm:spPr/>
    </dgm:pt>
    <dgm:pt modelId="{216E9E0B-8D48-4D34-8ADC-B359861C3DC4}" type="pres">
      <dgm:prSet presAssocID="{0579D93F-5F70-432B-88E3-9D3243C13F80}" presName="horz1" presStyleCnt="0"/>
      <dgm:spPr/>
    </dgm:pt>
    <dgm:pt modelId="{45CAA7BC-93A9-4258-A366-D7A7B7108ECA}" type="pres">
      <dgm:prSet presAssocID="{0579D93F-5F70-432B-88E3-9D3243C13F80}" presName="tx1" presStyleLbl="revTx" presStyleIdx="1" presStyleCnt="6"/>
      <dgm:spPr/>
    </dgm:pt>
    <dgm:pt modelId="{56706497-A4D7-4202-8706-92A39D6B8BD9}" type="pres">
      <dgm:prSet presAssocID="{0579D93F-5F70-432B-88E3-9D3243C13F80}" presName="vert1" presStyleCnt="0"/>
      <dgm:spPr/>
    </dgm:pt>
    <dgm:pt modelId="{AA9938A2-C0CF-44FD-B054-CB52E526054F}" type="pres">
      <dgm:prSet presAssocID="{C2B6EC8F-8685-4E72-AE23-2EA8CCA90EF2}" presName="thickLine" presStyleLbl="alignNode1" presStyleIdx="2" presStyleCnt="6"/>
      <dgm:spPr/>
    </dgm:pt>
    <dgm:pt modelId="{3A429D3F-D2F3-4642-86BA-28052C85D6B9}" type="pres">
      <dgm:prSet presAssocID="{C2B6EC8F-8685-4E72-AE23-2EA8CCA90EF2}" presName="horz1" presStyleCnt="0"/>
      <dgm:spPr/>
    </dgm:pt>
    <dgm:pt modelId="{A26CB78E-5A66-4BBC-988F-D3D03F76E0C4}" type="pres">
      <dgm:prSet presAssocID="{C2B6EC8F-8685-4E72-AE23-2EA8CCA90EF2}" presName="tx1" presStyleLbl="revTx" presStyleIdx="2" presStyleCnt="6"/>
      <dgm:spPr/>
    </dgm:pt>
    <dgm:pt modelId="{A42029D7-0E93-4B31-BD25-475FD74312E2}" type="pres">
      <dgm:prSet presAssocID="{C2B6EC8F-8685-4E72-AE23-2EA8CCA90EF2}" presName="vert1" presStyleCnt="0"/>
      <dgm:spPr/>
    </dgm:pt>
    <dgm:pt modelId="{53DE731B-4B39-4860-A2F3-2295C9595FFA}" type="pres">
      <dgm:prSet presAssocID="{C5C9CC81-65FF-47CA-971B-486ADA80E86F}" presName="thickLine" presStyleLbl="alignNode1" presStyleIdx="3" presStyleCnt="6"/>
      <dgm:spPr/>
    </dgm:pt>
    <dgm:pt modelId="{4357B4FB-A53F-4330-9397-12DA9983803A}" type="pres">
      <dgm:prSet presAssocID="{C5C9CC81-65FF-47CA-971B-486ADA80E86F}" presName="horz1" presStyleCnt="0"/>
      <dgm:spPr/>
    </dgm:pt>
    <dgm:pt modelId="{CC0C140B-C872-4E42-938A-5C62AA53A981}" type="pres">
      <dgm:prSet presAssocID="{C5C9CC81-65FF-47CA-971B-486ADA80E86F}" presName="tx1" presStyleLbl="revTx" presStyleIdx="3" presStyleCnt="6"/>
      <dgm:spPr/>
    </dgm:pt>
    <dgm:pt modelId="{B92FCFBD-5239-4E51-BED0-78B8DD758E41}" type="pres">
      <dgm:prSet presAssocID="{C5C9CC81-65FF-47CA-971B-486ADA80E86F}" presName="vert1" presStyleCnt="0"/>
      <dgm:spPr/>
    </dgm:pt>
    <dgm:pt modelId="{EEC48357-CE66-4F03-959D-FEB8764B4CA3}" type="pres">
      <dgm:prSet presAssocID="{AC680526-1705-4573-9A81-40371319837A}" presName="thickLine" presStyleLbl="alignNode1" presStyleIdx="4" presStyleCnt="6"/>
      <dgm:spPr/>
    </dgm:pt>
    <dgm:pt modelId="{FD6869C4-71D1-4A00-A1FF-E84FAE90389E}" type="pres">
      <dgm:prSet presAssocID="{AC680526-1705-4573-9A81-40371319837A}" presName="horz1" presStyleCnt="0"/>
      <dgm:spPr/>
    </dgm:pt>
    <dgm:pt modelId="{3531AED8-CD62-44DF-ABDA-24F3E2ED4FC2}" type="pres">
      <dgm:prSet presAssocID="{AC680526-1705-4573-9A81-40371319837A}" presName="tx1" presStyleLbl="revTx" presStyleIdx="4" presStyleCnt="6"/>
      <dgm:spPr/>
    </dgm:pt>
    <dgm:pt modelId="{68B8A5BD-72B6-4CF6-BC86-100AA27BF470}" type="pres">
      <dgm:prSet presAssocID="{AC680526-1705-4573-9A81-40371319837A}" presName="vert1" presStyleCnt="0"/>
      <dgm:spPr/>
    </dgm:pt>
    <dgm:pt modelId="{0274B431-84F4-4758-B5E3-5009B749B636}" type="pres">
      <dgm:prSet presAssocID="{55639904-616E-4802-BFDB-AF72597C45F1}" presName="thickLine" presStyleLbl="alignNode1" presStyleIdx="5" presStyleCnt="6"/>
      <dgm:spPr/>
    </dgm:pt>
    <dgm:pt modelId="{153E2779-4E06-4883-BF80-82349A7A95F6}" type="pres">
      <dgm:prSet presAssocID="{55639904-616E-4802-BFDB-AF72597C45F1}" presName="horz1" presStyleCnt="0"/>
      <dgm:spPr/>
    </dgm:pt>
    <dgm:pt modelId="{A151CD96-390D-461E-979F-E3D6F031A164}" type="pres">
      <dgm:prSet presAssocID="{55639904-616E-4802-BFDB-AF72597C45F1}" presName="tx1" presStyleLbl="revTx" presStyleIdx="5" presStyleCnt="6"/>
      <dgm:spPr/>
    </dgm:pt>
    <dgm:pt modelId="{6F53E334-8C9A-42E8-80EC-190418A044FE}" type="pres">
      <dgm:prSet presAssocID="{55639904-616E-4802-BFDB-AF72597C45F1}" presName="vert1" presStyleCnt="0"/>
      <dgm:spPr/>
    </dgm:pt>
  </dgm:ptLst>
  <dgm:cxnLst>
    <dgm:cxn modelId="{8BDB5B12-FFFF-4A5D-A3DF-BAF3DF43AE62}" srcId="{C22952DA-8846-474E-AB69-52331E9DF283}" destId="{AC680526-1705-4573-9A81-40371319837A}" srcOrd="4" destOrd="0" parTransId="{CF54CC42-66E0-42CE-8997-999AC6AA0159}" sibTransId="{DA0F379E-58F9-4C96-8E09-2C09BC0A80DB}"/>
    <dgm:cxn modelId="{93141740-C9FC-4B0D-AAAC-552DECC642E6}" srcId="{C22952DA-8846-474E-AB69-52331E9DF283}" destId="{C5C9CC81-65FF-47CA-971B-486ADA80E86F}" srcOrd="3" destOrd="0" parTransId="{506CA5F6-C03C-4F02-8028-B52EC655E1B4}" sibTransId="{977610A6-1010-4DAB-A057-2158B31FAF76}"/>
    <dgm:cxn modelId="{057CA65F-B5E6-4157-8711-080856C076B4}" type="presOf" srcId="{55639904-616E-4802-BFDB-AF72597C45F1}" destId="{A151CD96-390D-461E-979F-E3D6F031A164}" srcOrd="0" destOrd="0" presId="urn:microsoft.com/office/officeart/2008/layout/LinedList"/>
    <dgm:cxn modelId="{F12B4747-FA5B-4ADA-986D-3A55F49AF4DD}" type="presOf" srcId="{AC680526-1705-4573-9A81-40371319837A}" destId="{3531AED8-CD62-44DF-ABDA-24F3E2ED4FC2}" srcOrd="0" destOrd="0" presId="urn:microsoft.com/office/officeart/2008/layout/LinedList"/>
    <dgm:cxn modelId="{464BD24E-FC8A-416E-9166-651A697B4BE8}" type="presOf" srcId="{C22952DA-8846-474E-AB69-52331E9DF283}" destId="{83EEE42A-5C09-4E0E-913A-16CF3B99F47F}" srcOrd="0" destOrd="0" presId="urn:microsoft.com/office/officeart/2008/layout/LinedList"/>
    <dgm:cxn modelId="{BF37777D-C054-4777-95E5-EAC9B0A45E73}" srcId="{C22952DA-8846-474E-AB69-52331E9DF283}" destId="{C2B6EC8F-8685-4E72-AE23-2EA8CCA90EF2}" srcOrd="2" destOrd="0" parTransId="{BC9AF8D1-D758-48E0-90EC-8686CCA6D1F8}" sibTransId="{F7C3C870-E5F7-4BF8-B6D7-A3CE6C8F9766}"/>
    <dgm:cxn modelId="{EDDD3C82-8008-455A-80A2-47CF591D7C4B}" srcId="{C22952DA-8846-474E-AB69-52331E9DF283}" destId="{0579D93F-5F70-432B-88E3-9D3243C13F80}" srcOrd="1" destOrd="0" parTransId="{7DF4A117-2FD5-4970-B028-C9501A8E8721}" sibTransId="{86188F6C-5DEF-4AA9-A527-6E1570DCE370}"/>
    <dgm:cxn modelId="{6B6E2C97-3388-40AB-BFB3-505718529E93}" srcId="{C22952DA-8846-474E-AB69-52331E9DF283}" destId="{BCBF27ED-E77A-4D11-9FC8-97D8D6EB18A7}" srcOrd="0" destOrd="0" parTransId="{178BD63F-E1D0-4824-9CE0-B97CDCE0492A}" sibTransId="{CB2100CD-2EDD-449D-9BD6-9859024238E7}"/>
    <dgm:cxn modelId="{65ACB6AB-8900-4E87-A521-A9A8912E3774}" type="presOf" srcId="{C5C9CC81-65FF-47CA-971B-486ADA80E86F}" destId="{CC0C140B-C872-4E42-938A-5C62AA53A981}" srcOrd="0" destOrd="0" presId="urn:microsoft.com/office/officeart/2008/layout/LinedList"/>
    <dgm:cxn modelId="{D12558B0-FD60-475E-A6DB-120097455B17}" srcId="{C22952DA-8846-474E-AB69-52331E9DF283}" destId="{55639904-616E-4802-BFDB-AF72597C45F1}" srcOrd="5" destOrd="0" parTransId="{ABB5F7D1-34ED-49C1-B53F-37EFB36E5870}" sibTransId="{6542F0CA-8647-4820-9042-DEC8C2285D8D}"/>
    <dgm:cxn modelId="{A3B5FDDC-96C2-4540-B9BD-5BDC73CD2F62}" type="presOf" srcId="{BCBF27ED-E77A-4D11-9FC8-97D8D6EB18A7}" destId="{93BC50F6-18F9-4E43-B93A-A1D95F1A3D08}" srcOrd="0" destOrd="0" presId="urn:microsoft.com/office/officeart/2008/layout/LinedList"/>
    <dgm:cxn modelId="{DA8DD9ED-3DEA-40F3-8DD5-13EDEF403FD0}" type="presOf" srcId="{C2B6EC8F-8685-4E72-AE23-2EA8CCA90EF2}" destId="{A26CB78E-5A66-4BBC-988F-D3D03F76E0C4}" srcOrd="0" destOrd="0" presId="urn:microsoft.com/office/officeart/2008/layout/LinedList"/>
    <dgm:cxn modelId="{0039EEF1-5641-4153-A092-3B05991A09E0}" type="presOf" srcId="{0579D93F-5F70-432B-88E3-9D3243C13F80}" destId="{45CAA7BC-93A9-4258-A366-D7A7B7108ECA}" srcOrd="0" destOrd="0" presId="urn:microsoft.com/office/officeart/2008/layout/LinedList"/>
    <dgm:cxn modelId="{0E78FC4F-5842-4BEF-BB42-7438A1E84D47}" type="presParOf" srcId="{83EEE42A-5C09-4E0E-913A-16CF3B99F47F}" destId="{12AC63EC-5600-4D48-B896-BDD05799BBFB}" srcOrd="0" destOrd="0" presId="urn:microsoft.com/office/officeart/2008/layout/LinedList"/>
    <dgm:cxn modelId="{883423A2-75F9-44FE-B555-A3BD738035CE}" type="presParOf" srcId="{83EEE42A-5C09-4E0E-913A-16CF3B99F47F}" destId="{928D9131-3F4B-4EDC-8953-A790007F5EC1}" srcOrd="1" destOrd="0" presId="urn:microsoft.com/office/officeart/2008/layout/LinedList"/>
    <dgm:cxn modelId="{523E3899-6628-4614-8A56-F3B8F9D4B36E}" type="presParOf" srcId="{928D9131-3F4B-4EDC-8953-A790007F5EC1}" destId="{93BC50F6-18F9-4E43-B93A-A1D95F1A3D08}" srcOrd="0" destOrd="0" presId="urn:microsoft.com/office/officeart/2008/layout/LinedList"/>
    <dgm:cxn modelId="{1651BFD6-7ED4-4C25-98E9-2ACAEE8C2478}" type="presParOf" srcId="{928D9131-3F4B-4EDC-8953-A790007F5EC1}" destId="{A5B3D13E-A20F-4189-AF4C-9F1FB91833DC}" srcOrd="1" destOrd="0" presId="urn:microsoft.com/office/officeart/2008/layout/LinedList"/>
    <dgm:cxn modelId="{218D0A84-E9D8-4979-900D-6E6265AB3190}" type="presParOf" srcId="{83EEE42A-5C09-4E0E-913A-16CF3B99F47F}" destId="{A46160E1-C566-46C6-AF2A-CDEB1CD2C9E7}" srcOrd="2" destOrd="0" presId="urn:microsoft.com/office/officeart/2008/layout/LinedList"/>
    <dgm:cxn modelId="{44490C61-08C8-4E6E-9FA3-A703763B98C4}" type="presParOf" srcId="{83EEE42A-5C09-4E0E-913A-16CF3B99F47F}" destId="{216E9E0B-8D48-4D34-8ADC-B359861C3DC4}" srcOrd="3" destOrd="0" presId="urn:microsoft.com/office/officeart/2008/layout/LinedList"/>
    <dgm:cxn modelId="{283752EE-7985-49FF-BAA5-652023C80AC0}" type="presParOf" srcId="{216E9E0B-8D48-4D34-8ADC-B359861C3DC4}" destId="{45CAA7BC-93A9-4258-A366-D7A7B7108ECA}" srcOrd="0" destOrd="0" presId="urn:microsoft.com/office/officeart/2008/layout/LinedList"/>
    <dgm:cxn modelId="{59D63968-78B8-452E-B8BB-F4A2629DD51C}" type="presParOf" srcId="{216E9E0B-8D48-4D34-8ADC-B359861C3DC4}" destId="{56706497-A4D7-4202-8706-92A39D6B8BD9}" srcOrd="1" destOrd="0" presId="urn:microsoft.com/office/officeart/2008/layout/LinedList"/>
    <dgm:cxn modelId="{ED52F06F-A328-4503-8499-FDE996ECB632}" type="presParOf" srcId="{83EEE42A-5C09-4E0E-913A-16CF3B99F47F}" destId="{AA9938A2-C0CF-44FD-B054-CB52E526054F}" srcOrd="4" destOrd="0" presId="urn:microsoft.com/office/officeart/2008/layout/LinedList"/>
    <dgm:cxn modelId="{09F09136-7911-45DD-95DF-6B14D6537CCA}" type="presParOf" srcId="{83EEE42A-5C09-4E0E-913A-16CF3B99F47F}" destId="{3A429D3F-D2F3-4642-86BA-28052C85D6B9}" srcOrd="5" destOrd="0" presId="urn:microsoft.com/office/officeart/2008/layout/LinedList"/>
    <dgm:cxn modelId="{AFE96132-125B-44B1-801F-27C65264B97C}" type="presParOf" srcId="{3A429D3F-D2F3-4642-86BA-28052C85D6B9}" destId="{A26CB78E-5A66-4BBC-988F-D3D03F76E0C4}" srcOrd="0" destOrd="0" presId="urn:microsoft.com/office/officeart/2008/layout/LinedList"/>
    <dgm:cxn modelId="{75B5EBB7-B351-4AE6-A92D-7630C96ACBF3}" type="presParOf" srcId="{3A429D3F-D2F3-4642-86BA-28052C85D6B9}" destId="{A42029D7-0E93-4B31-BD25-475FD74312E2}" srcOrd="1" destOrd="0" presId="urn:microsoft.com/office/officeart/2008/layout/LinedList"/>
    <dgm:cxn modelId="{4757DD6E-FCA6-4E38-83D4-812B317B4247}" type="presParOf" srcId="{83EEE42A-5C09-4E0E-913A-16CF3B99F47F}" destId="{53DE731B-4B39-4860-A2F3-2295C9595FFA}" srcOrd="6" destOrd="0" presId="urn:microsoft.com/office/officeart/2008/layout/LinedList"/>
    <dgm:cxn modelId="{50011A14-790F-48B3-8C13-5505A02B6D5B}" type="presParOf" srcId="{83EEE42A-5C09-4E0E-913A-16CF3B99F47F}" destId="{4357B4FB-A53F-4330-9397-12DA9983803A}" srcOrd="7" destOrd="0" presId="urn:microsoft.com/office/officeart/2008/layout/LinedList"/>
    <dgm:cxn modelId="{AAFECCF4-3C6E-4063-823B-E9AEF6D2CC5B}" type="presParOf" srcId="{4357B4FB-A53F-4330-9397-12DA9983803A}" destId="{CC0C140B-C872-4E42-938A-5C62AA53A981}" srcOrd="0" destOrd="0" presId="urn:microsoft.com/office/officeart/2008/layout/LinedList"/>
    <dgm:cxn modelId="{A577E454-D8B0-4D1F-AD17-1560D1AC3E86}" type="presParOf" srcId="{4357B4FB-A53F-4330-9397-12DA9983803A}" destId="{B92FCFBD-5239-4E51-BED0-78B8DD758E41}" srcOrd="1" destOrd="0" presId="urn:microsoft.com/office/officeart/2008/layout/LinedList"/>
    <dgm:cxn modelId="{28403A49-D5F1-4E29-8771-1AC9EBD91EA2}" type="presParOf" srcId="{83EEE42A-5C09-4E0E-913A-16CF3B99F47F}" destId="{EEC48357-CE66-4F03-959D-FEB8764B4CA3}" srcOrd="8" destOrd="0" presId="urn:microsoft.com/office/officeart/2008/layout/LinedList"/>
    <dgm:cxn modelId="{3D6FA6FF-5621-4F0E-9BB1-1786E4F6AF6F}" type="presParOf" srcId="{83EEE42A-5C09-4E0E-913A-16CF3B99F47F}" destId="{FD6869C4-71D1-4A00-A1FF-E84FAE90389E}" srcOrd="9" destOrd="0" presId="urn:microsoft.com/office/officeart/2008/layout/LinedList"/>
    <dgm:cxn modelId="{406AD8A6-BFD2-4478-BC0A-994CC05A17AE}" type="presParOf" srcId="{FD6869C4-71D1-4A00-A1FF-E84FAE90389E}" destId="{3531AED8-CD62-44DF-ABDA-24F3E2ED4FC2}" srcOrd="0" destOrd="0" presId="urn:microsoft.com/office/officeart/2008/layout/LinedList"/>
    <dgm:cxn modelId="{F831BC3B-90F1-4279-91A0-57185AD91EF9}" type="presParOf" srcId="{FD6869C4-71D1-4A00-A1FF-E84FAE90389E}" destId="{68B8A5BD-72B6-4CF6-BC86-100AA27BF470}" srcOrd="1" destOrd="0" presId="urn:microsoft.com/office/officeart/2008/layout/LinedList"/>
    <dgm:cxn modelId="{067C234E-192F-40C4-96DF-44D61CCE3119}" type="presParOf" srcId="{83EEE42A-5C09-4E0E-913A-16CF3B99F47F}" destId="{0274B431-84F4-4758-B5E3-5009B749B636}" srcOrd="10" destOrd="0" presId="urn:microsoft.com/office/officeart/2008/layout/LinedList"/>
    <dgm:cxn modelId="{1E2F3069-98AB-45FA-90C2-8DCDE0083CA4}" type="presParOf" srcId="{83EEE42A-5C09-4E0E-913A-16CF3B99F47F}" destId="{153E2779-4E06-4883-BF80-82349A7A95F6}" srcOrd="11" destOrd="0" presId="urn:microsoft.com/office/officeart/2008/layout/LinedList"/>
    <dgm:cxn modelId="{0BE0FE06-0B31-4EFC-9DCD-A000ED7762AA}" type="presParOf" srcId="{153E2779-4E06-4883-BF80-82349A7A95F6}" destId="{A151CD96-390D-461E-979F-E3D6F031A164}" srcOrd="0" destOrd="0" presId="urn:microsoft.com/office/officeart/2008/layout/LinedList"/>
    <dgm:cxn modelId="{95202D21-25EF-4B1E-8D51-BD5FFD2B9A48}" type="presParOf" srcId="{153E2779-4E06-4883-BF80-82349A7A95F6}" destId="{6F53E334-8C9A-42E8-80EC-190418A044FE}"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35B6B6-9CF6-4A5E-9E5E-414E1362F667}">
      <dsp:nvSpPr>
        <dsp:cNvPr id="0" name=""/>
        <dsp:cNvSpPr/>
      </dsp:nvSpPr>
      <dsp:spPr>
        <a:xfrm>
          <a:off x="377190" y="3160"/>
          <a:ext cx="2907506" cy="174450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The annual review is the statutory process of looking at the needs, provision and outcomes specified in an EHC Plan, and deciding whether these need to change.</a:t>
          </a:r>
          <a:endParaRPr lang="en-US" sz="1800" kern="1200" dirty="0"/>
        </a:p>
      </dsp:txBody>
      <dsp:txXfrm>
        <a:off x="377190" y="3160"/>
        <a:ext cx="2907506" cy="1744503"/>
      </dsp:txXfrm>
    </dsp:sp>
    <dsp:sp modelId="{3E3146A5-8D5B-4F6B-951F-309CACB9EF79}">
      <dsp:nvSpPr>
        <dsp:cNvPr id="0" name=""/>
        <dsp:cNvSpPr/>
      </dsp:nvSpPr>
      <dsp:spPr>
        <a:xfrm>
          <a:off x="3575446" y="3160"/>
          <a:ext cx="2907506" cy="1744503"/>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t>It is not just a meeting, it’s a process</a:t>
          </a:r>
          <a:endParaRPr lang="en-US" sz="1800" kern="1200" dirty="0"/>
        </a:p>
      </dsp:txBody>
      <dsp:txXfrm>
        <a:off x="3575446" y="3160"/>
        <a:ext cx="2907506" cy="1744503"/>
      </dsp:txXfrm>
    </dsp:sp>
    <dsp:sp modelId="{5CE07866-09BD-41F0-82FF-4D8D55AE5D53}">
      <dsp:nvSpPr>
        <dsp:cNvPr id="0" name=""/>
        <dsp:cNvSpPr/>
      </dsp:nvSpPr>
      <dsp:spPr>
        <a:xfrm>
          <a:off x="6773703" y="3160"/>
          <a:ext cx="2907506" cy="1744503"/>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The main purpose of an AR is to review the progress the child/young person has made toward achieving the outcomes specified in their EHCP. </a:t>
          </a:r>
          <a:endParaRPr lang="en-US" sz="1800" kern="1200" dirty="0"/>
        </a:p>
      </dsp:txBody>
      <dsp:txXfrm>
        <a:off x="6773703" y="3160"/>
        <a:ext cx="2907506" cy="1744503"/>
      </dsp:txXfrm>
    </dsp:sp>
    <dsp:sp modelId="{FE3919D6-0BA3-4FF2-A72C-B9299ADC21E0}">
      <dsp:nvSpPr>
        <dsp:cNvPr id="0" name=""/>
        <dsp:cNvSpPr/>
      </dsp:nvSpPr>
      <dsp:spPr>
        <a:xfrm>
          <a:off x="3575446" y="2038415"/>
          <a:ext cx="2907506" cy="1744503"/>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(SEC 44 (5) 2014 Children and Families Act)</a:t>
          </a:r>
          <a:endParaRPr lang="en-US" sz="1800" kern="1200" dirty="0"/>
        </a:p>
      </dsp:txBody>
      <dsp:txXfrm>
        <a:off x="3575446" y="2038415"/>
        <a:ext cx="2907506" cy="17445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C63EC-5600-4D48-B896-BDD05799BBFB}">
      <dsp:nvSpPr>
        <dsp:cNvPr id="0" name=""/>
        <dsp:cNvSpPr/>
      </dsp:nvSpPr>
      <dsp:spPr>
        <a:xfrm>
          <a:off x="0" y="1964"/>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BC50F6-18F9-4E43-B93A-A1D95F1A3D08}">
      <dsp:nvSpPr>
        <dsp:cNvPr id="0" name=""/>
        <dsp:cNvSpPr/>
      </dsp:nvSpPr>
      <dsp:spPr>
        <a:xfrm>
          <a:off x="0" y="1964"/>
          <a:ext cx="10058399" cy="669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b="1" kern="1200"/>
            <a:t>CHAIR:</a:t>
          </a:r>
          <a:endParaRPr lang="en-US" sz="2800" kern="1200"/>
        </a:p>
      </dsp:txBody>
      <dsp:txXfrm>
        <a:off x="0" y="1964"/>
        <a:ext cx="10058399" cy="669905"/>
      </dsp:txXfrm>
    </dsp:sp>
    <dsp:sp modelId="{A46160E1-C566-46C6-AF2A-CDEB1CD2C9E7}">
      <dsp:nvSpPr>
        <dsp:cNvPr id="0" name=""/>
        <dsp:cNvSpPr/>
      </dsp:nvSpPr>
      <dsp:spPr>
        <a:xfrm>
          <a:off x="0" y="671869"/>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CAA7BC-93A9-4258-A366-D7A7B7108ECA}">
      <dsp:nvSpPr>
        <dsp:cNvPr id="0" name=""/>
        <dsp:cNvSpPr/>
      </dsp:nvSpPr>
      <dsp:spPr>
        <a:xfrm>
          <a:off x="0" y="671869"/>
          <a:ext cx="10058399" cy="669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4 weeks prior to the AR the chair should have:</a:t>
          </a:r>
          <a:endParaRPr lang="en-US" sz="2800" kern="1200"/>
        </a:p>
      </dsp:txBody>
      <dsp:txXfrm>
        <a:off x="0" y="671869"/>
        <a:ext cx="10058399" cy="669905"/>
      </dsp:txXfrm>
    </dsp:sp>
    <dsp:sp modelId="{AA9938A2-C0CF-44FD-B054-CB52E526054F}">
      <dsp:nvSpPr>
        <dsp:cNvPr id="0" name=""/>
        <dsp:cNvSpPr/>
      </dsp:nvSpPr>
      <dsp:spPr>
        <a:xfrm>
          <a:off x="0" y="1341774"/>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6CB78E-5A66-4BBC-988F-D3D03F76E0C4}">
      <dsp:nvSpPr>
        <dsp:cNvPr id="0" name=""/>
        <dsp:cNvSpPr/>
      </dsp:nvSpPr>
      <dsp:spPr>
        <a:xfrm>
          <a:off x="0" y="1341774"/>
          <a:ext cx="10058399" cy="669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Written to all those involved with your child </a:t>
          </a:r>
          <a:endParaRPr lang="en-US" sz="2800" kern="1200"/>
        </a:p>
      </dsp:txBody>
      <dsp:txXfrm>
        <a:off x="0" y="1341774"/>
        <a:ext cx="10058399" cy="669905"/>
      </dsp:txXfrm>
    </dsp:sp>
    <dsp:sp modelId="{53DE731B-4B39-4860-A2F3-2295C9595FFA}">
      <dsp:nvSpPr>
        <dsp:cNvPr id="0" name=""/>
        <dsp:cNvSpPr/>
      </dsp:nvSpPr>
      <dsp:spPr>
        <a:xfrm>
          <a:off x="0" y="2011679"/>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0C140B-C872-4E42-938A-5C62AA53A981}">
      <dsp:nvSpPr>
        <dsp:cNvPr id="0" name=""/>
        <dsp:cNvSpPr/>
      </dsp:nvSpPr>
      <dsp:spPr>
        <a:xfrm>
          <a:off x="0" y="2011680"/>
          <a:ext cx="10058399" cy="669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b="1" kern="1200"/>
            <a:t>SCHOOL:</a:t>
          </a:r>
          <a:endParaRPr lang="en-US" sz="2800" kern="1200"/>
        </a:p>
      </dsp:txBody>
      <dsp:txXfrm>
        <a:off x="0" y="2011680"/>
        <a:ext cx="10058399" cy="669905"/>
      </dsp:txXfrm>
    </dsp:sp>
    <dsp:sp modelId="{EEC48357-CE66-4F03-959D-FEB8764B4CA3}">
      <dsp:nvSpPr>
        <dsp:cNvPr id="0" name=""/>
        <dsp:cNvSpPr/>
      </dsp:nvSpPr>
      <dsp:spPr>
        <a:xfrm>
          <a:off x="0" y="2681585"/>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31AED8-CD62-44DF-ABDA-24F3E2ED4FC2}">
      <dsp:nvSpPr>
        <dsp:cNvPr id="0" name=""/>
        <dsp:cNvSpPr/>
      </dsp:nvSpPr>
      <dsp:spPr>
        <a:xfrm>
          <a:off x="0" y="2681585"/>
          <a:ext cx="10058399" cy="669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2 weeks before the review sent out invitations to attend the AR</a:t>
          </a:r>
          <a:endParaRPr lang="en-US" sz="2800" kern="1200"/>
        </a:p>
      </dsp:txBody>
      <dsp:txXfrm>
        <a:off x="0" y="2681585"/>
        <a:ext cx="10058399" cy="669905"/>
      </dsp:txXfrm>
    </dsp:sp>
    <dsp:sp modelId="{0274B431-84F4-4758-B5E3-5009B749B636}">
      <dsp:nvSpPr>
        <dsp:cNvPr id="0" name=""/>
        <dsp:cNvSpPr/>
      </dsp:nvSpPr>
      <dsp:spPr>
        <a:xfrm>
          <a:off x="0" y="3351490"/>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51CD96-390D-461E-979F-E3D6F031A164}">
      <dsp:nvSpPr>
        <dsp:cNvPr id="0" name=""/>
        <dsp:cNvSpPr/>
      </dsp:nvSpPr>
      <dsp:spPr>
        <a:xfrm>
          <a:off x="0" y="3351490"/>
          <a:ext cx="10058399" cy="669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i="1" kern="1200"/>
            <a:t>(This information can be found in the code of practice section 9.167)</a:t>
          </a:r>
          <a:endParaRPr lang="en-US" sz="2800" kern="1200"/>
        </a:p>
      </dsp:txBody>
      <dsp:txXfrm>
        <a:off x="0" y="3351490"/>
        <a:ext cx="10058399" cy="66990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22F8AB-5124-401D-AD7A-61185DC73335}" type="datetimeFigureOut">
              <a:rPr lang="en-GB" smtClean="0"/>
              <a:t>30/03/2022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B4168-1511-4E88-B6C8-2D922B2D406B}" type="slidenum">
              <a:rPr lang="en-GB" smtClean="0"/>
              <a:t>‹#›</a:t>
            </a:fld>
            <a:endParaRPr lang="en-GB"/>
          </a:p>
        </p:txBody>
      </p:sp>
    </p:spTree>
    <p:extLst>
      <p:ext uri="{BB962C8B-B14F-4D97-AF65-F5344CB8AC3E}">
        <p14:creationId xmlns:p14="http://schemas.microsoft.com/office/powerpoint/2010/main" val="1531961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BBB4168-1511-4E88-B6C8-2D922B2D406B}" type="slidenum">
              <a:rPr lang="en-GB" smtClean="0"/>
              <a:t>1</a:t>
            </a:fld>
            <a:endParaRPr lang="en-GB"/>
          </a:p>
        </p:txBody>
      </p:sp>
    </p:spTree>
    <p:extLst>
      <p:ext uri="{BB962C8B-B14F-4D97-AF65-F5344CB8AC3E}">
        <p14:creationId xmlns:p14="http://schemas.microsoft.com/office/powerpoint/2010/main" val="911337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BBB4168-1511-4E88-B6C8-2D922B2D406B}" type="slidenum">
              <a:rPr lang="en-GB" smtClean="0"/>
              <a:t>4</a:t>
            </a:fld>
            <a:endParaRPr lang="en-GB"/>
          </a:p>
        </p:txBody>
      </p:sp>
    </p:spTree>
    <p:extLst>
      <p:ext uri="{BB962C8B-B14F-4D97-AF65-F5344CB8AC3E}">
        <p14:creationId xmlns:p14="http://schemas.microsoft.com/office/powerpoint/2010/main" val="1869956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BBB4168-1511-4E88-B6C8-2D922B2D406B}" type="slidenum">
              <a:rPr lang="en-GB" smtClean="0"/>
              <a:t>7</a:t>
            </a:fld>
            <a:endParaRPr lang="en-GB"/>
          </a:p>
        </p:txBody>
      </p:sp>
    </p:spTree>
    <p:extLst>
      <p:ext uri="{BB962C8B-B14F-4D97-AF65-F5344CB8AC3E}">
        <p14:creationId xmlns:p14="http://schemas.microsoft.com/office/powerpoint/2010/main" val="1342762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BBB4168-1511-4E88-B6C8-2D922B2D406B}" type="slidenum">
              <a:rPr lang="en-GB" smtClean="0"/>
              <a:t>10</a:t>
            </a:fld>
            <a:endParaRPr lang="en-GB"/>
          </a:p>
        </p:txBody>
      </p:sp>
    </p:spTree>
    <p:extLst>
      <p:ext uri="{BB962C8B-B14F-4D97-AF65-F5344CB8AC3E}">
        <p14:creationId xmlns:p14="http://schemas.microsoft.com/office/powerpoint/2010/main" val="465238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6DD214E-EFA1-4449-A914-56417C3A9286}" type="slidenum">
              <a:rPr lang="en-US" smtClean="0"/>
              <a:pPr>
                <a:defRPr/>
              </a:pPr>
              <a:t>11</a:t>
            </a:fld>
            <a:endParaRPr lang="en-US"/>
          </a:p>
        </p:txBody>
      </p:sp>
    </p:spTree>
    <p:extLst>
      <p:ext uri="{BB962C8B-B14F-4D97-AF65-F5344CB8AC3E}">
        <p14:creationId xmlns:p14="http://schemas.microsoft.com/office/powerpoint/2010/main" val="2058865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FBBB4168-1511-4E88-B6C8-2D922B2D406B}" type="slidenum">
              <a:rPr lang="en-GB" smtClean="0"/>
              <a:t>15</a:t>
            </a:fld>
            <a:endParaRPr lang="en-GB" dirty="0"/>
          </a:p>
        </p:txBody>
      </p:sp>
    </p:spTree>
    <p:extLst>
      <p:ext uri="{BB962C8B-B14F-4D97-AF65-F5344CB8AC3E}">
        <p14:creationId xmlns:p14="http://schemas.microsoft.com/office/powerpoint/2010/main" val="1043515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BBB4168-1511-4E88-B6C8-2D922B2D406B}" type="slidenum">
              <a:rPr lang="en-GB" smtClean="0"/>
              <a:t>17</a:t>
            </a:fld>
            <a:endParaRPr lang="en-GB"/>
          </a:p>
        </p:txBody>
      </p:sp>
    </p:spTree>
    <p:extLst>
      <p:ext uri="{BB962C8B-B14F-4D97-AF65-F5344CB8AC3E}">
        <p14:creationId xmlns:p14="http://schemas.microsoft.com/office/powerpoint/2010/main" val="970550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C7AFF2-7851-4B7B-96B2-E307768CE644}" type="datetimeFigureOut">
              <a:rPr lang="en-GB" smtClean="0"/>
              <a:t>30/03/2022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723720-D923-46C0-B5AD-868D6939F8D0}"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266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C7AFF2-7851-4B7B-96B2-E307768CE644}" type="datetimeFigureOut">
              <a:rPr lang="en-GB" smtClean="0"/>
              <a:t>30/03/2022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723720-D923-46C0-B5AD-868D6939F8D0}" type="slidenum">
              <a:rPr lang="en-GB" smtClean="0"/>
              <a:t>‹#›</a:t>
            </a:fld>
            <a:endParaRPr lang="en-GB"/>
          </a:p>
        </p:txBody>
      </p:sp>
    </p:spTree>
    <p:extLst>
      <p:ext uri="{BB962C8B-B14F-4D97-AF65-F5344CB8AC3E}">
        <p14:creationId xmlns:p14="http://schemas.microsoft.com/office/powerpoint/2010/main" val="3960127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C7AFF2-7851-4B7B-96B2-E307768CE644}" type="datetimeFigureOut">
              <a:rPr lang="en-GB" smtClean="0"/>
              <a:t>30/03/2022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723720-D923-46C0-B5AD-868D6939F8D0}" type="slidenum">
              <a:rPr lang="en-GB" smtClean="0"/>
              <a:t>‹#›</a:t>
            </a:fld>
            <a:endParaRPr lang="en-GB"/>
          </a:p>
        </p:txBody>
      </p:sp>
    </p:spTree>
    <p:extLst>
      <p:ext uri="{BB962C8B-B14F-4D97-AF65-F5344CB8AC3E}">
        <p14:creationId xmlns:p14="http://schemas.microsoft.com/office/powerpoint/2010/main" val="1333856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C7AFF2-7851-4B7B-96B2-E307768CE644}" type="datetimeFigureOut">
              <a:rPr lang="en-GB" smtClean="0"/>
              <a:t>30/03/2022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723720-D923-46C0-B5AD-868D6939F8D0}" type="slidenum">
              <a:rPr lang="en-GB" smtClean="0"/>
              <a:t>‹#›</a:t>
            </a:fld>
            <a:endParaRPr lang="en-GB"/>
          </a:p>
        </p:txBody>
      </p:sp>
    </p:spTree>
    <p:extLst>
      <p:ext uri="{BB962C8B-B14F-4D97-AF65-F5344CB8AC3E}">
        <p14:creationId xmlns:p14="http://schemas.microsoft.com/office/powerpoint/2010/main" val="1489992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C7AFF2-7851-4B7B-96B2-E307768CE644}" type="datetimeFigureOut">
              <a:rPr lang="en-GB" smtClean="0"/>
              <a:t>30/03/2022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723720-D923-46C0-B5AD-868D6939F8D0}"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5337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C7AFF2-7851-4B7B-96B2-E307768CE644}" type="datetimeFigureOut">
              <a:rPr lang="en-GB" smtClean="0"/>
              <a:t>30/03/2022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9723720-D923-46C0-B5AD-868D6939F8D0}" type="slidenum">
              <a:rPr lang="en-GB" smtClean="0"/>
              <a:t>‹#›</a:t>
            </a:fld>
            <a:endParaRPr lang="en-GB"/>
          </a:p>
        </p:txBody>
      </p:sp>
    </p:spTree>
    <p:extLst>
      <p:ext uri="{BB962C8B-B14F-4D97-AF65-F5344CB8AC3E}">
        <p14:creationId xmlns:p14="http://schemas.microsoft.com/office/powerpoint/2010/main" val="909392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C7AFF2-7851-4B7B-96B2-E307768CE644}" type="datetimeFigureOut">
              <a:rPr lang="en-GB" smtClean="0"/>
              <a:t>30/03/2022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9723720-D923-46C0-B5AD-868D6939F8D0}" type="slidenum">
              <a:rPr lang="en-GB" smtClean="0"/>
              <a:t>‹#›</a:t>
            </a:fld>
            <a:endParaRPr lang="en-GB"/>
          </a:p>
        </p:txBody>
      </p:sp>
    </p:spTree>
    <p:extLst>
      <p:ext uri="{BB962C8B-B14F-4D97-AF65-F5344CB8AC3E}">
        <p14:creationId xmlns:p14="http://schemas.microsoft.com/office/powerpoint/2010/main" val="2276176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C7AFF2-7851-4B7B-96B2-E307768CE644}" type="datetimeFigureOut">
              <a:rPr lang="en-GB" smtClean="0"/>
              <a:t>30/03/2022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9723720-D923-46C0-B5AD-868D6939F8D0}" type="slidenum">
              <a:rPr lang="en-GB" smtClean="0"/>
              <a:t>‹#›</a:t>
            </a:fld>
            <a:endParaRPr lang="en-GB"/>
          </a:p>
        </p:txBody>
      </p:sp>
    </p:spTree>
    <p:extLst>
      <p:ext uri="{BB962C8B-B14F-4D97-AF65-F5344CB8AC3E}">
        <p14:creationId xmlns:p14="http://schemas.microsoft.com/office/powerpoint/2010/main" val="2459592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FC7AFF2-7851-4B7B-96B2-E307768CE644}" type="datetimeFigureOut">
              <a:rPr lang="en-GB" smtClean="0"/>
              <a:t>30/03/2022</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B9723720-D923-46C0-B5AD-868D6939F8D0}" type="slidenum">
              <a:rPr lang="en-GB" smtClean="0"/>
              <a:t>‹#›</a:t>
            </a:fld>
            <a:endParaRPr lang="en-GB"/>
          </a:p>
        </p:txBody>
      </p:sp>
    </p:spTree>
    <p:extLst>
      <p:ext uri="{BB962C8B-B14F-4D97-AF65-F5344CB8AC3E}">
        <p14:creationId xmlns:p14="http://schemas.microsoft.com/office/powerpoint/2010/main" val="2889808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FC7AFF2-7851-4B7B-96B2-E307768CE644}" type="datetimeFigureOut">
              <a:rPr lang="en-GB" smtClean="0"/>
              <a:t>30/03/2022</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9723720-D923-46C0-B5AD-868D6939F8D0}" type="slidenum">
              <a:rPr lang="en-GB" smtClean="0"/>
              <a:t>‹#›</a:t>
            </a:fld>
            <a:endParaRPr lang="en-GB"/>
          </a:p>
        </p:txBody>
      </p:sp>
    </p:spTree>
    <p:extLst>
      <p:ext uri="{BB962C8B-B14F-4D97-AF65-F5344CB8AC3E}">
        <p14:creationId xmlns:p14="http://schemas.microsoft.com/office/powerpoint/2010/main" val="2964558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C7AFF2-7851-4B7B-96B2-E307768CE644}" type="datetimeFigureOut">
              <a:rPr lang="en-GB" smtClean="0"/>
              <a:t>30/03/2022</a:t>
            </a:fld>
            <a:endParaRPr lang="en-GB"/>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723720-D923-46C0-B5AD-868D6939F8D0}" type="slidenum">
              <a:rPr lang="en-GB" smtClean="0"/>
              <a:t>‹#›</a:t>
            </a:fld>
            <a:endParaRPr lang="en-GB"/>
          </a:p>
        </p:txBody>
      </p:sp>
    </p:spTree>
    <p:extLst>
      <p:ext uri="{BB962C8B-B14F-4D97-AF65-F5344CB8AC3E}">
        <p14:creationId xmlns:p14="http://schemas.microsoft.com/office/powerpoint/2010/main" val="3719397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FC7AFF2-7851-4B7B-96B2-E307768CE644}" type="datetimeFigureOut">
              <a:rPr lang="en-GB" smtClean="0"/>
              <a:t>30/03/2022</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9723720-D923-46C0-B5AD-868D6939F8D0}"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302399"/>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www.picpedia.org/highway-signs/s/support.html" TargetMode="External"/><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7.jpg"/><Relationship Id="rId12" Type="http://schemas.openxmlformats.org/officeDocument/2006/relationships/hyperlink" Target="https://creativecommons.org/licenses/by-nc-nd/3.0/"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areyouadigitalcitizen.weebly.com/digital-access.html" TargetMode="External"/><Relationship Id="rId11" Type="http://schemas.openxmlformats.org/officeDocument/2006/relationships/hyperlink" Target="https://creativecommons.org/licenses/by-sa/3.0/" TargetMode="External"/><Relationship Id="rId5" Type="http://schemas.openxmlformats.org/officeDocument/2006/relationships/image" Target="../media/image6.jpg"/><Relationship Id="rId10" Type="http://schemas.openxmlformats.org/officeDocument/2006/relationships/hyperlink" Target="https://educeleb.com/undergraduate-scholarships-for-nigerians-at-university-of-wollongong-dubia-2018/" TargetMode="External"/><Relationship Id="rId4" Type="http://schemas.openxmlformats.org/officeDocument/2006/relationships/notesSlide" Target="../notesSlides/notesSlide4.xml"/><Relationship Id="rId9"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hyperlink" Target="https://pxhere.com/en/photo/1041829" TargetMode="Externa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watch?v=q4w_bnGMHvQ"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councilfordisabledchildren.org.uk/sites/default/files/uploads/files/EHCP%20Exemplar%20Guide%202017.pdf"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www.preparingforadulthood.org.uk/" TargetMode="External"/><Relationship Id="rId5" Type="http://schemas.openxmlformats.org/officeDocument/2006/relationships/hyperlink" Target="https://www.ipsea.org.uk/annual-review" TargetMode="External"/><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6.xml"/><Relationship Id="rId7" Type="http://schemas.openxmlformats.org/officeDocument/2006/relationships/diagramColors" Target="../diagrams/colors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2B0D2-E737-41BE-A735-AD7E98F93A44}"/>
              </a:ext>
            </a:extLst>
          </p:cNvPr>
          <p:cNvSpPr>
            <a:spLocks noGrp="1"/>
          </p:cNvSpPr>
          <p:nvPr>
            <p:ph type="ctrTitle"/>
          </p:nvPr>
        </p:nvSpPr>
        <p:spPr>
          <a:xfrm>
            <a:off x="5289754" y="639097"/>
            <a:ext cx="6253317" cy="3686015"/>
          </a:xfrm>
        </p:spPr>
        <p:txBody>
          <a:bodyPr>
            <a:normAutofit/>
          </a:bodyPr>
          <a:lstStyle/>
          <a:p>
            <a:r>
              <a:rPr lang="en-GB" dirty="0"/>
              <a:t>Annual Reviews</a:t>
            </a:r>
          </a:p>
        </p:txBody>
      </p:sp>
      <p:sp>
        <p:nvSpPr>
          <p:cNvPr id="3" name="Subtitle 2">
            <a:extLst>
              <a:ext uri="{FF2B5EF4-FFF2-40B4-BE49-F238E27FC236}">
                <a16:creationId xmlns:a16="http://schemas.microsoft.com/office/drawing/2014/main" id="{2190C03C-43BF-4B49-9CD6-ADF906E3B0B6}"/>
              </a:ext>
            </a:extLst>
          </p:cNvPr>
          <p:cNvSpPr>
            <a:spLocks noGrp="1"/>
          </p:cNvSpPr>
          <p:nvPr>
            <p:ph type="subTitle" idx="1"/>
          </p:nvPr>
        </p:nvSpPr>
        <p:spPr>
          <a:xfrm>
            <a:off x="5289753" y="4455621"/>
            <a:ext cx="6269347" cy="1238616"/>
          </a:xfrm>
        </p:spPr>
        <p:txBody>
          <a:bodyPr>
            <a:normAutofit/>
          </a:bodyPr>
          <a:lstStyle/>
          <a:p>
            <a:r>
              <a:rPr lang="en-GB" dirty="0">
                <a:solidFill>
                  <a:schemeClr val="tx1">
                    <a:lumMod val="85000"/>
                    <a:lumOff val="15000"/>
                  </a:schemeClr>
                </a:solidFill>
              </a:rPr>
              <a:t>presented by</a:t>
            </a:r>
          </a:p>
          <a:p>
            <a:r>
              <a:rPr lang="en-GB" dirty="0">
                <a:solidFill>
                  <a:schemeClr val="tx1">
                    <a:lumMod val="85000"/>
                    <a:lumOff val="15000"/>
                  </a:schemeClr>
                </a:solidFill>
              </a:rPr>
              <a:t>Essex SEND IASS</a:t>
            </a:r>
          </a:p>
        </p:txBody>
      </p:sp>
      <p:pic>
        <p:nvPicPr>
          <p:cNvPr id="5" name="Picture 4" descr="A picture containing logo&#10;&#10;Description automatically generated">
            <a:extLst>
              <a:ext uri="{FF2B5EF4-FFF2-40B4-BE49-F238E27FC236}">
                <a16:creationId xmlns:a16="http://schemas.microsoft.com/office/drawing/2014/main" id="{4AF071B2-6F3B-48F5-834C-7C42D116AB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999" y="923450"/>
            <a:ext cx="4001315" cy="4481473"/>
          </a:xfrm>
          <a:prstGeom prst="rect">
            <a:avLst/>
          </a:prstGeom>
        </p:spPr>
      </p:pic>
      <p:pic>
        <p:nvPicPr>
          <p:cNvPr id="4" name="Audio 3">
            <a:hlinkClick r:id="" action="ppaction://media"/>
            <a:extLst>
              <a:ext uri="{FF2B5EF4-FFF2-40B4-BE49-F238E27FC236}">
                <a16:creationId xmlns:a16="http://schemas.microsoft.com/office/drawing/2014/main" id="{C2C6FCC2-9B6E-4DB1-B66D-9CED416A5C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69294056"/>
      </p:ext>
    </p:extLst>
  </p:cSld>
  <p:clrMapOvr>
    <a:masterClrMapping/>
  </p:clrMapOvr>
  <mc:AlternateContent xmlns:mc="http://schemas.openxmlformats.org/markup-compatibility/2006" xmlns:p14="http://schemas.microsoft.com/office/powerpoint/2010/main">
    <mc:Choice Requires="p14">
      <p:transition spd="slow" p14:dur="2000" advTm="7017"/>
    </mc:Choice>
    <mc:Fallback xmlns="">
      <p:transition spd="slow" advTm="7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D606E63-ECE8-4EB6-949D-79E6308F7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E61D8E0-DA04-4142-AB9B-AE7A93D37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1CA4A38-AD23-4E7D-B018-3864E4BF7828}"/>
              </a:ext>
            </a:extLst>
          </p:cNvPr>
          <p:cNvSpPr>
            <a:spLocks noGrp="1"/>
          </p:cNvSpPr>
          <p:nvPr>
            <p:ph type="title"/>
          </p:nvPr>
        </p:nvSpPr>
        <p:spPr>
          <a:xfrm>
            <a:off x="1097280" y="516835"/>
            <a:ext cx="5977937" cy="1666501"/>
          </a:xfrm>
        </p:spPr>
        <p:txBody>
          <a:bodyPr>
            <a:normAutofit/>
          </a:bodyPr>
          <a:lstStyle/>
          <a:p>
            <a:r>
              <a:rPr lang="en-GB" sz="4400">
                <a:solidFill>
                  <a:srgbClr val="FFFFFF"/>
                </a:solidFill>
              </a:rPr>
              <a:t>SECTION F (Provision)</a:t>
            </a:r>
          </a:p>
        </p:txBody>
      </p:sp>
      <p:sp>
        <p:nvSpPr>
          <p:cNvPr id="3" name="Content Placeholder 2">
            <a:extLst>
              <a:ext uri="{FF2B5EF4-FFF2-40B4-BE49-F238E27FC236}">
                <a16:creationId xmlns:a16="http://schemas.microsoft.com/office/drawing/2014/main" id="{52B84D7C-C920-44AE-9CB8-D11EC50654A4}"/>
              </a:ext>
            </a:extLst>
          </p:cNvPr>
          <p:cNvSpPr>
            <a:spLocks noGrp="1"/>
          </p:cNvSpPr>
          <p:nvPr>
            <p:ph idx="1"/>
          </p:nvPr>
        </p:nvSpPr>
        <p:spPr>
          <a:xfrm>
            <a:off x="1097279" y="2236304"/>
            <a:ext cx="5977938" cy="3652667"/>
          </a:xfrm>
        </p:spPr>
        <p:txBody>
          <a:bodyPr>
            <a:normAutofit/>
          </a:bodyPr>
          <a:lstStyle/>
          <a:p>
            <a:r>
              <a:rPr lang="en-GB" sz="1800" dirty="0">
                <a:solidFill>
                  <a:srgbClr val="FFFFFF"/>
                </a:solidFill>
              </a:rPr>
              <a:t>Section F should contain special educational provision to meet all of the needs specified in Section B of the EHC Plan.</a:t>
            </a:r>
          </a:p>
          <a:p>
            <a:r>
              <a:rPr lang="en-GB" sz="1800" dirty="0">
                <a:solidFill>
                  <a:srgbClr val="FFFFFF"/>
                </a:solidFill>
              </a:rPr>
              <a:t>The provision set out in the EHC plan must be detailed and specific and should normally be quantified, for example, in terms of the type, hours and frequency of support and level of expertise </a:t>
            </a:r>
          </a:p>
          <a:p>
            <a:endParaRPr lang="en-GB" sz="1800" dirty="0">
              <a:solidFill>
                <a:srgbClr val="FFFFFF"/>
              </a:solidFill>
            </a:endParaRPr>
          </a:p>
        </p:txBody>
      </p:sp>
      <p:pic>
        <p:nvPicPr>
          <p:cNvPr id="11" name="Picture 10" descr="A close up of a keyboard&#10;&#10;Description automatically generated with low confidence">
            <a:extLst>
              <a:ext uri="{FF2B5EF4-FFF2-40B4-BE49-F238E27FC236}">
                <a16:creationId xmlns:a16="http://schemas.microsoft.com/office/drawing/2014/main" id="{18E72D9C-F58A-400B-AD1D-05C4440B8632}"/>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17674" b="92"/>
          <a:stretch/>
        </p:blipFill>
        <p:spPr>
          <a:xfrm rot="10800000" flipV="1">
            <a:off x="7613443" y="10"/>
            <a:ext cx="4578557" cy="2285990"/>
          </a:xfrm>
          <a:prstGeom prst="rect">
            <a:avLst/>
          </a:prstGeom>
        </p:spPr>
      </p:pic>
      <p:sp>
        <p:nvSpPr>
          <p:cNvPr id="27" name="Rectangle 26">
            <a:extLst>
              <a:ext uri="{FF2B5EF4-FFF2-40B4-BE49-F238E27FC236}">
                <a16:creationId xmlns:a16="http://schemas.microsoft.com/office/drawing/2014/main" id="{19105ED9-0B8B-42EF-8B30-96F916A95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7" name="Picture 16" descr="A picture containing text, sky, outdoor, sign&#10;&#10;Description automatically generated">
            <a:extLst>
              <a:ext uri="{FF2B5EF4-FFF2-40B4-BE49-F238E27FC236}">
                <a16:creationId xmlns:a16="http://schemas.microsoft.com/office/drawing/2014/main" id="{2AB62644-7A88-40A1-AFD6-DE1E2B04DCB0}"/>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t="15556" r="-2" b="9387"/>
          <a:stretch/>
        </p:blipFill>
        <p:spPr>
          <a:xfrm>
            <a:off x="7611903" y="4572000"/>
            <a:ext cx="4580097" cy="2286000"/>
          </a:xfrm>
          <a:prstGeom prst="rect">
            <a:avLst/>
          </a:prstGeom>
        </p:spPr>
      </p:pic>
      <p:pic>
        <p:nvPicPr>
          <p:cNvPr id="8" name="Picture 7" descr="A sign with a plane in the background&#10;&#10;Description automatically generated with medium confidence">
            <a:extLst>
              <a:ext uri="{FF2B5EF4-FFF2-40B4-BE49-F238E27FC236}">
                <a16:creationId xmlns:a16="http://schemas.microsoft.com/office/drawing/2014/main" id="{132073B5-EABE-4A2C-826C-4CEDD658C025}"/>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t="2844" r="-2" b="22100"/>
          <a:stretch/>
        </p:blipFill>
        <p:spPr>
          <a:xfrm>
            <a:off x="7611902" y="2318167"/>
            <a:ext cx="4580098" cy="2286000"/>
          </a:xfrm>
          <a:prstGeom prst="rect">
            <a:avLst/>
          </a:prstGeom>
        </p:spPr>
      </p:pic>
      <p:sp>
        <p:nvSpPr>
          <p:cNvPr id="29" name="Rectangle 28">
            <a:extLst>
              <a:ext uri="{FF2B5EF4-FFF2-40B4-BE49-F238E27FC236}">
                <a16:creationId xmlns:a16="http://schemas.microsoft.com/office/drawing/2014/main" id="{B4810D55-E650-46EB-9B73-AD63B95B1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2267112"/>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9F51718-0C6B-401D-B1A2-FC5E47E0AC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4545792"/>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DF5F514-D081-4DB4-BC08-0B283D3819B6}"/>
              </a:ext>
            </a:extLst>
          </p:cNvPr>
          <p:cNvSpPr txBox="1"/>
          <p:nvPr/>
        </p:nvSpPr>
        <p:spPr>
          <a:xfrm>
            <a:off x="9884957" y="4404112"/>
            <a:ext cx="2307043"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10" tooltip="https://educeleb.com/undergraduate-scholarships-for-nigerians-at-university-of-wollongong-dubia-2018/">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11"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
        <p:nvSpPr>
          <p:cNvPr id="12" name="TextBox 11">
            <a:extLst>
              <a:ext uri="{FF2B5EF4-FFF2-40B4-BE49-F238E27FC236}">
                <a16:creationId xmlns:a16="http://schemas.microsoft.com/office/drawing/2014/main" id="{D323A90E-F085-499A-96B7-F0D8B497A5F6}"/>
              </a:ext>
            </a:extLst>
          </p:cNvPr>
          <p:cNvSpPr txBox="1"/>
          <p:nvPr/>
        </p:nvSpPr>
        <p:spPr>
          <a:xfrm>
            <a:off x="9732672" y="6657945"/>
            <a:ext cx="2459328"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6" tooltip="http://areyouadigitalcitizen.weebly.com/digital-access.html">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12" tooltip="https://creativecommons.org/licenses/by-nc-nd/3.0/">
                  <a:extLst>
                    <a:ext uri="{A12FA001-AC4F-418D-AE19-62706E023703}">
                      <ahyp:hlinkClr xmlns:ahyp="http://schemas.microsoft.com/office/drawing/2018/hyperlinkcolor" val="tx"/>
                    </a:ext>
                  </a:extLst>
                </a:hlinkClick>
              </a:rPr>
              <a:t>CC BY-NC-ND</a:t>
            </a:r>
            <a:endParaRPr lang="en-GB" sz="700">
              <a:solidFill>
                <a:srgbClr val="FFFFFF"/>
              </a:solidFill>
            </a:endParaRPr>
          </a:p>
        </p:txBody>
      </p:sp>
      <p:sp>
        <p:nvSpPr>
          <p:cNvPr id="18" name="TextBox 17">
            <a:extLst>
              <a:ext uri="{FF2B5EF4-FFF2-40B4-BE49-F238E27FC236}">
                <a16:creationId xmlns:a16="http://schemas.microsoft.com/office/drawing/2014/main" id="{A211B678-414E-43FD-8DE8-60BF56C72561}"/>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8" tooltip="http://www.picpedia.org/highway-signs/s/support.html">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11"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pic>
        <p:nvPicPr>
          <p:cNvPr id="4" name="Audio 3">
            <a:hlinkClick r:id="" action="ppaction://media"/>
            <a:extLst>
              <a:ext uri="{FF2B5EF4-FFF2-40B4-BE49-F238E27FC236}">
                <a16:creationId xmlns:a16="http://schemas.microsoft.com/office/drawing/2014/main" id="{BF28CEDA-BFD2-40D7-B826-0D837D21B16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29297229"/>
      </p:ext>
    </p:extLst>
  </p:cSld>
  <p:clrMapOvr>
    <a:masterClrMapping/>
  </p:clrMapOvr>
  <mc:AlternateContent xmlns:mc="http://schemas.openxmlformats.org/markup-compatibility/2006" xmlns:p14="http://schemas.microsoft.com/office/powerpoint/2010/main">
    <mc:Choice Requires="p14">
      <p:transition spd="slow" p14:dur="2000" advTm="74822"/>
    </mc:Choice>
    <mc:Fallback xmlns="">
      <p:transition spd="slow" advTm="74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8EA2D5-FE7C-4C83-B897-B47215AAF007}"/>
              </a:ext>
            </a:extLst>
          </p:cNvPr>
          <p:cNvSpPr>
            <a:spLocks noGrp="1"/>
          </p:cNvSpPr>
          <p:nvPr>
            <p:ph type="title" idx="4294967295"/>
          </p:nvPr>
        </p:nvSpPr>
        <p:spPr>
          <a:xfrm>
            <a:off x="2524127" y="609600"/>
            <a:ext cx="6447501" cy="1320800"/>
          </a:xfrm>
        </p:spPr>
        <p:txBody>
          <a:bodyPr vert="horz" lIns="91440" tIns="45720" rIns="91440" bIns="45720" rtlCol="0" anchor="t">
            <a:normAutofit/>
          </a:bodyPr>
          <a:lstStyle/>
          <a:p>
            <a:pPr algn="ctr"/>
            <a:r>
              <a:rPr lang="en-US" sz="4400" b="1" dirty="0"/>
              <a:t>Outcomes Section E</a:t>
            </a:r>
          </a:p>
        </p:txBody>
      </p:sp>
      <p:sp>
        <p:nvSpPr>
          <p:cNvPr id="2" name="Content Placeholder 1">
            <a:extLst>
              <a:ext uri="{FF2B5EF4-FFF2-40B4-BE49-F238E27FC236}">
                <a16:creationId xmlns:a16="http://schemas.microsoft.com/office/drawing/2014/main" id="{E37526E8-3A4E-4B1A-A96F-3F25DE5552EF}"/>
              </a:ext>
            </a:extLst>
          </p:cNvPr>
          <p:cNvSpPr>
            <a:spLocks noGrp="1"/>
          </p:cNvSpPr>
          <p:nvPr>
            <p:ph sz="quarter" idx="4294967295"/>
          </p:nvPr>
        </p:nvSpPr>
        <p:spPr>
          <a:xfrm>
            <a:off x="2524126" y="2160590"/>
            <a:ext cx="7676330" cy="4220739"/>
          </a:xfrm>
        </p:spPr>
        <p:txBody>
          <a:bodyPr vert="horz" lIns="91440" tIns="45720" rIns="91440" bIns="45720" rtlCol="0">
            <a:normAutofit/>
          </a:bodyPr>
          <a:lstStyle/>
          <a:p>
            <a:pPr>
              <a:lnSpc>
                <a:spcPct val="90000"/>
              </a:lnSpc>
            </a:pPr>
            <a:endParaRPr lang="en-US" sz="1300" dirty="0"/>
          </a:p>
          <a:p>
            <a:pPr>
              <a:lnSpc>
                <a:spcPct val="90000"/>
              </a:lnSpc>
            </a:pPr>
            <a:r>
              <a:rPr lang="en-US" dirty="0"/>
              <a:t>(9.66 of SEND COP 2015) States that -  An outcome can be defined as the benefit or difference made to an individual as a result of an intervention… it should be specific, measurable, achievable, realistic and time bound (SMART). When an outcome is focused on education or training, it will describe what the expected benefit will be to the individual as a result of the educational or training intervention provided. Outcomes are not a description of the service being delivered.</a:t>
            </a:r>
          </a:p>
          <a:p>
            <a:pPr>
              <a:lnSpc>
                <a:spcPct val="90000"/>
              </a:lnSpc>
            </a:pPr>
            <a:endParaRPr lang="en-US" sz="1300" dirty="0"/>
          </a:p>
        </p:txBody>
      </p:sp>
      <p:pic>
        <p:nvPicPr>
          <p:cNvPr id="5" name="Audio 4">
            <a:hlinkClick r:id="" action="ppaction://media"/>
            <a:extLst>
              <a:ext uri="{FF2B5EF4-FFF2-40B4-BE49-F238E27FC236}">
                <a16:creationId xmlns:a16="http://schemas.microsoft.com/office/drawing/2014/main" id="{C556408B-EE1D-4197-B4D4-AD804948F7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97256" y="6381329"/>
            <a:ext cx="406400" cy="406400"/>
          </a:xfrm>
          <a:prstGeom prst="rect">
            <a:avLst/>
          </a:prstGeom>
        </p:spPr>
      </p:pic>
    </p:spTree>
    <p:extLst>
      <p:ext uri="{BB962C8B-B14F-4D97-AF65-F5344CB8AC3E}">
        <p14:creationId xmlns:p14="http://schemas.microsoft.com/office/powerpoint/2010/main" val="1271713604"/>
      </p:ext>
    </p:extLst>
  </p:cSld>
  <p:clrMapOvr>
    <a:masterClrMapping/>
  </p:clrMapOvr>
  <mc:AlternateContent xmlns:mc="http://schemas.openxmlformats.org/markup-compatibility/2006" xmlns:p14="http://schemas.microsoft.com/office/powerpoint/2010/main">
    <mc:Choice Requires="p14">
      <p:transition spd="slow" p14:dur="2000" advTm="53760"/>
    </mc:Choice>
    <mc:Fallback xmlns="">
      <p:transition spd="slow" advTm="53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4D12B-28BA-409A-A88F-7BF56194B15D}"/>
              </a:ext>
            </a:extLst>
          </p:cNvPr>
          <p:cNvSpPr>
            <a:spLocks noGrp="1"/>
          </p:cNvSpPr>
          <p:nvPr>
            <p:ph type="title"/>
          </p:nvPr>
        </p:nvSpPr>
        <p:spPr/>
        <p:txBody>
          <a:bodyPr>
            <a:normAutofit/>
          </a:bodyPr>
          <a:lstStyle/>
          <a:p>
            <a:r>
              <a:rPr lang="en-GB" dirty="0"/>
              <a:t>AFTER THE Annual Review:</a:t>
            </a:r>
          </a:p>
        </p:txBody>
      </p:sp>
      <p:sp>
        <p:nvSpPr>
          <p:cNvPr id="8" name="Content Placeholder 7">
            <a:extLst>
              <a:ext uri="{FF2B5EF4-FFF2-40B4-BE49-F238E27FC236}">
                <a16:creationId xmlns:a16="http://schemas.microsoft.com/office/drawing/2014/main" id="{E5A4F654-A156-4BBA-BDF8-BE4370B302D0}"/>
              </a:ext>
            </a:extLst>
          </p:cNvPr>
          <p:cNvSpPr>
            <a:spLocks noGrp="1"/>
          </p:cNvSpPr>
          <p:nvPr>
            <p:ph idx="1"/>
          </p:nvPr>
        </p:nvSpPr>
        <p:spPr>
          <a:xfrm>
            <a:off x="1097279" y="1845734"/>
            <a:ext cx="6454987" cy="4023360"/>
          </a:xfrm>
        </p:spPr>
        <p:txBody>
          <a:bodyPr>
            <a:normAutofit/>
          </a:bodyPr>
          <a:lstStyle/>
          <a:p>
            <a:pPr>
              <a:lnSpc>
                <a:spcPct val="107000"/>
              </a:lnSpc>
            </a:pPr>
            <a:r>
              <a:rPr lang="en-GB" sz="1800" u="sng" dirty="0">
                <a:effectLst/>
                <a:latin typeface="Calibri" panose="020F0502020204030204" pitchFamily="34" charset="0"/>
                <a:ea typeface="Calibri" panose="020F0502020204030204" pitchFamily="34" charset="0"/>
                <a:cs typeface="Times New Roman" panose="02020603050405020304" pitchFamily="18" charset="0"/>
              </a:rPr>
              <a:t>THE CHAIR:</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chair  of the meeting has 2 weeks to write up the information from the AR and send it to the LA, parents/carers and professionals that attended the meeting.  These notes must outline all the information obtained along with any amendments.</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THE LA:</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Once the LA have received the information from the AR they have 4 weeks to decide whether they are going to (1)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KEEP</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 plan as it is, (2)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AMEND</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 plan, or (3)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CEASE</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 plan.   </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pic>
        <p:nvPicPr>
          <p:cNvPr id="4" name="Content Placeholder 3" descr="A picture containing clipart&#10;&#10;Description automatically generated">
            <a:extLst>
              <a:ext uri="{FF2B5EF4-FFF2-40B4-BE49-F238E27FC236}">
                <a16:creationId xmlns:a16="http://schemas.microsoft.com/office/drawing/2014/main" id="{1635484C-8384-462F-A28A-F27107D602D9}"/>
              </a:ext>
            </a:extLst>
          </p:cNvPr>
          <p:cNvPicPr>
            <a:picLocks noChangeAspect="1"/>
          </p:cNvPicPr>
          <p:nvPr/>
        </p:nvPicPr>
        <p:blipFill rotWithShape="1">
          <a:blip r:embed="rId4">
            <a:extLst>
              <a:ext uri="{28A0092B-C50C-407E-A947-70E740481C1C}">
                <a14:useLocalDpi xmlns:a14="http://schemas.microsoft.com/office/drawing/2010/main" val="0"/>
              </a:ext>
            </a:extLst>
          </a:blip>
          <a:srcRect l="9677"/>
          <a:stretch/>
        </p:blipFill>
        <p:spPr>
          <a:xfrm>
            <a:off x="8020570" y="1916318"/>
            <a:ext cx="3135109" cy="3471012"/>
          </a:xfrm>
          <a:prstGeom prst="rect">
            <a:avLst/>
          </a:prstGeom>
        </p:spPr>
      </p:pic>
      <p:pic>
        <p:nvPicPr>
          <p:cNvPr id="5" name="Audio 4">
            <a:hlinkClick r:id="" action="ppaction://media"/>
            <a:extLst>
              <a:ext uri="{FF2B5EF4-FFF2-40B4-BE49-F238E27FC236}">
                <a16:creationId xmlns:a16="http://schemas.microsoft.com/office/drawing/2014/main" id="{72B3A6AB-E2E3-47BD-A9B5-F9484CF97A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4900231"/>
      </p:ext>
    </p:extLst>
  </p:cSld>
  <p:clrMapOvr>
    <a:masterClrMapping/>
  </p:clrMapOvr>
  <mc:AlternateContent xmlns:mc="http://schemas.openxmlformats.org/markup-compatibility/2006" xmlns:p14="http://schemas.microsoft.com/office/powerpoint/2010/main">
    <mc:Choice Requires="p14">
      <p:transition spd="slow" p14:dur="2000" advTm="40505"/>
    </mc:Choice>
    <mc:Fallback xmlns="">
      <p:transition spd="slow" advTm="40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E2B500-62ED-48CD-B64E-A86D0A85ECF0}"/>
              </a:ext>
            </a:extLst>
          </p:cNvPr>
          <p:cNvSpPr>
            <a:spLocks noGrp="1"/>
          </p:cNvSpPr>
          <p:nvPr>
            <p:ph type="title"/>
          </p:nvPr>
        </p:nvSpPr>
        <p:spPr/>
        <p:txBody>
          <a:bodyPr/>
          <a:lstStyle/>
          <a:p>
            <a:r>
              <a:rPr lang="en-GB" dirty="0"/>
              <a:t>Decision of the LA:</a:t>
            </a:r>
          </a:p>
        </p:txBody>
      </p:sp>
      <p:sp>
        <p:nvSpPr>
          <p:cNvPr id="6" name="Content Placeholder 5">
            <a:extLst>
              <a:ext uri="{FF2B5EF4-FFF2-40B4-BE49-F238E27FC236}">
                <a16:creationId xmlns:a16="http://schemas.microsoft.com/office/drawing/2014/main" id="{3999D53D-0EC1-4955-93F6-B0B88A200DD8}"/>
              </a:ext>
            </a:extLst>
          </p:cNvPr>
          <p:cNvSpPr>
            <a:spLocks noGrp="1"/>
          </p:cNvSpPr>
          <p:nvPr>
            <p:ph idx="1"/>
          </p:nvPr>
        </p:nvSpPr>
        <p:spPr/>
        <p:txBody>
          <a:bodyPr/>
          <a:lstStyle/>
          <a:p>
            <a:r>
              <a:rPr lang="en-GB" sz="1800" kern="1200" dirty="0">
                <a:solidFill>
                  <a:srgbClr val="000000"/>
                </a:solidFill>
                <a:effectLst/>
                <a:latin typeface="Calibri" panose="020F0502020204030204" pitchFamily="34" charset="0"/>
                <a:ea typeface="Times New Roman" panose="02020603050405020304" pitchFamily="18" charset="0"/>
              </a:rPr>
              <a:t>If the LA decides on option 2 or 3</a:t>
            </a:r>
            <a:r>
              <a:rPr lang="en-GB" sz="1800" b="1" kern="1200" dirty="0">
                <a:solidFill>
                  <a:srgbClr val="000000"/>
                </a:solidFill>
                <a:effectLst/>
                <a:latin typeface="Calibri" panose="020F0502020204030204" pitchFamily="34" charset="0"/>
                <a:ea typeface="Times New Roman" panose="02020603050405020304" pitchFamily="18" charset="0"/>
              </a:rPr>
              <a:t> </a:t>
            </a:r>
            <a:r>
              <a:rPr lang="en-GB" sz="1800" kern="1200" dirty="0">
                <a:solidFill>
                  <a:srgbClr val="000000"/>
                </a:solidFill>
                <a:effectLst/>
                <a:latin typeface="Calibri" panose="020F0502020204030204" pitchFamily="34" charset="0"/>
                <a:ea typeface="Times New Roman" panose="02020603050405020304" pitchFamily="18" charset="0"/>
              </a:rPr>
              <a:t>they </a:t>
            </a:r>
            <a:r>
              <a:rPr lang="en-GB" sz="1800" b="1" kern="1200" dirty="0">
                <a:solidFill>
                  <a:srgbClr val="000000"/>
                </a:solidFill>
                <a:effectLst/>
                <a:latin typeface="Calibri" panose="020F0502020204030204" pitchFamily="34" charset="0"/>
                <a:ea typeface="Times New Roman" panose="02020603050405020304" pitchFamily="18" charset="0"/>
              </a:rPr>
              <a:t>must </a:t>
            </a:r>
            <a:r>
              <a:rPr lang="en-GB" sz="1800" kern="1200" dirty="0">
                <a:solidFill>
                  <a:srgbClr val="000000"/>
                </a:solidFill>
                <a:effectLst/>
                <a:latin typeface="Calibri" panose="020F0502020204030204" pitchFamily="34" charset="0"/>
                <a:ea typeface="Times New Roman" panose="02020603050405020304" pitchFamily="18" charset="0"/>
              </a:rPr>
              <a:t>inform the parent/YP of the following: </a:t>
            </a:r>
            <a:endParaRPr lang="en-GB" sz="1800" dirty="0">
              <a:effectLst/>
              <a:latin typeface="Times New Roman" panose="02020603050405020304" pitchFamily="18" charset="0"/>
              <a:ea typeface="Times New Roman" panose="02020603050405020304" pitchFamily="18" charset="0"/>
            </a:endParaRPr>
          </a:p>
          <a:p>
            <a:r>
              <a:rPr lang="en-GB" sz="1800" kern="1200" dirty="0">
                <a:solidFill>
                  <a:srgbClr val="000000"/>
                </a:solidFill>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GB" sz="1800" kern="1200" dirty="0">
                <a:solidFill>
                  <a:srgbClr val="000000"/>
                </a:solidFill>
                <a:effectLst/>
                <a:latin typeface="Calibri" panose="020F0502020204030204" pitchFamily="34" charset="0"/>
                <a:ea typeface="Times New Roman" panose="02020603050405020304" pitchFamily="18" charset="0"/>
              </a:rPr>
              <a:t>their right of appeal to the tribunal and the time limits for this to take place </a:t>
            </a:r>
            <a:endParaRPr lang="en-GB" sz="18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GB" sz="1800" kern="1200" dirty="0">
                <a:solidFill>
                  <a:srgbClr val="000000"/>
                </a:solidFill>
                <a:effectLst/>
                <a:latin typeface="Calibri" panose="020F0502020204030204" pitchFamily="34" charset="0"/>
                <a:ea typeface="Times New Roman" panose="02020603050405020304" pitchFamily="18" charset="0"/>
              </a:rPr>
              <a:t>the requirement for them to consider mediation if they decide to appeal </a:t>
            </a:r>
            <a:endParaRPr lang="en-GB" sz="18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GB" sz="1800" kern="1200" dirty="0">
                <a:solidFill>
                  <a:srgbClr val="000000"/>
                </a:solidFill>
                <a:effectLst/>
                <a:latin typeface="Calibri" panose="020F0502020204030204" pitchFamily="34" charset="0"/>
                <a:ea typeface="Times New Roman" panose="02020603050405020304" pitchFamily="18" charset="0"/>
              </a:rPr>
              <a:t>their right to receive Information, advice and support </a:t>
            </a:r>
            <a:endParaRPr lang="en-GB" sz="1800" dirty="0">
              <a:effectLst/>
              <a:latin typeface="Times New Roman" panose="02020603050405020304" pitchFamily="18" charset="0"/>
              <a:ea typeface="Times New Roman" panose="02020603050405020304" pitchFamily="18" charset="0"/>
            </a:endParaRPr>
          </a:p>
          <a:p>
            <a:r>
              <a:rPr lang="en-GB" sz="1800" kern="1200" dirty="0">
                <a:solidFill>
                  <a:srgbClr val="000000"/>
                </a:solidFill>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b="1" kern="1200" dirty="0">
                <a:solidFill>
                  <a:schemeClr val="tx2"/>
                </a:solidFill>
                <a:effectLst/>
                <a:latin typeface="Calibri" panose="020F0502020204030204" pitchFamily="34" charset="0"/>
                <a:ea typeface="Times New Roman" panose="02020603050405020304" pitchFamily="18" charset="0"/>
              </a:rPr>
              <a:t>The EHCP must be maintained until the 2-month period for the appeal to be lodged at the Tribunal has passed. If an appeal is made to the Tribunal the EHCP must be maintained until the hearing has taken place and they have given their decision. </a:t>
            </a:r>
            <a:endParaRPr lang="en-GB" b="1" dirty="0">
              <a:solidFill>
                <a:schemeClr val="tx2"/>
              </a:solidFill>
              <a:effectLst/>
              <a:latin typeface="Times New Roman" panose="02020603050405020304" pitchFamily="18" charset="0"/>
              <a:ea typeface="Times New Roman" panose="02020603050405020304" pitchFamily="18" charset="0"/>
            </a:endParaRPr>
          </a:p>
          <a:p>
            <a:endParaRPr lang="en-GB" dirty="0"/>
          </a:p>
        </p:txBody>
      </p:sp>
      <p:pic>
        <p:nvPicPr>
          <p:cNvPr id="3" name="Audio 2">
            <a:hlinkClick r:id="" action="ppaction://media"/>
            <a:extLst>
              <a:ext uri="{FF2B5EF4-FFF2-40B4-BE49-F238E27FC236}">
                <a16:creationId xmlns:a16="http://schemas.microsoft.com/office/drawing/2014/main" id="{1A944E64-7E29-48B3-AC99-C2C870E07C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71572536"/>
      </p:ext>
    </p:extLst>
  </p:cSld>
  <p:clrMapOvr>
    <a:masterClrMapping/>
  </p:clrMapOvr>
  <mc:AlternateContent xmlns:mc="http://schemas.openxmlformats.org/markup-compatibility/2006" xmlns:p14="http://schemas.microsoft.com/office/powerpoint/2010/main">
    <mc:Choice Requires="p14">
      <p:transition spd="slow" p14:dur="2000" advTm="65531"/>
    </mc:Choice>
    <mc:Fallback xmlns="">
      <p:transition spd="slow" advTm="65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C9A3-8393-4BB6-9BCA-C448A6197456}"/>
              </a:ext>
            </a:extLst>
          </p:cNvPr>
          <p:cNvSpPr>
            <a:spLocks noGrp="1"/>
          </p:cNvSpPr>
          <p:nvPr>
            <p:ph type="title"/>
          </p:nvPr>
        </p:nvSpPr>
        <p:spPr/>
        <p:txBody>
          <a:bodyPr>
            <a:normAutofit/>
          </a:bodyPr>
          <a:lstStyle/>
          <a:p>
            <a:r>
              <a:rPr lang="en-GB" dirty="0"/>
              <a:t>Within 8 weeks of your response:</a:t>
            </a:r>
          </a:p>
        </p:txBody>
      </p:sp>
      <p:sp>
        <p:nvSpPr>
          <p:cNvPr id="3" name="Content Placeholder 2">
            <a:extLst>
              <a:ext uri="{FF2B5EF4-FFF2-40B4-BE49-F238E27FC236}">
                <a16:creationId xmlns:a16="http://schemas.microsoft.com/office/drawing/2014/main" id="{1F99116C-E981-44CB-B603-2A2A2920B616}"/>
              </a:ext>
            </a:extLst>
          </p:cNvPr>
          <p:cNvSpPr>
            <a:spLocks noGrp="1"/>
          </p:cNvSpPr>
          <p:nvPr>
            <p:ph idx="1"/>
          </p:nvPr>
        </p:nvSpPr>
        <p:spPr>
          <a:xfrm>
            <a:off x="1097279" y="1845734"/>
            <a:ext cx="6454987" cy="4023360"/>
          </a:xfrm>
        </p:spPr>
        <p:txBody>
          <a:bodyPr>
            <a:normAutofit/>
          </a:bodyPr>
          <a:lstStyle/>
          <a:p>
            <a:pPr marL="0" indent="0">
              <a:buNone/>
            </a:pPr>
            <a:r>
              <a:rPr lang="en-GB" kern="1200" dirty="0">
                <a:effectLst/>
                <a:latin typeface="Calibri" panose="020F0502020204030204" pitchFamily="34" charset="0"/>
                <a:ea typeface="Times New Roman" panose="02020603050405020304" pitchFamily="18" charset="0"/>
              </a:rPr>
              <a:t>You will be informed of the proposed changes, the LA </a:t>
            </a:r>
            <a:r>
              <a:rPr lang="en-GB" b="1" kern="1200" dirty="0">
                <a:effectLst/>
                <a:latin typeface="Calibri" panose="020F0502020204030204" pitchFamily="34" charset="0"/>
                <a:ea typeface="Times New Roman" panose="02020603050405020304" pitchFamily="18" charset="0"/>
              </a:rPr>
              <a:t>must </a:t>
            </a:r>
            <a:r>
              <a:rPr lang="en-GB" kern="1200" dirty="0">
                <a:effectLst/>
                <a:latin typeface="Calibri" panose="020F0502020204030204" pitchFamily="34" charset="0"/>
                <a:ea typeface="Times New Roman" panose="02020603050405020304" pitchFamily="18" charset="0"/>
              </a:rPr>
              <a:t>either issue an amended EHCP or inform parents/YP they will not be amending it and give their reasons why and inform parents/</a:t>
            </a:r>
            <a:r>
              <a:rPr lang="en-GB" dirty="0">
                <a:latin typeface="Calibri" panose="020F0502020204030204" pitchFamily="34" charset="0"/>
                <a:ea typeface="Times New Roman" panose="02020603050405020304" pitchFamily="18" charset="0"/>
              </a:rPr>
              <a:t>young person</a:t>
            </a:r>
            <a:r>
              <a:rPr lang="en-GB" kern="1200" dirty="0">
                <a:effectLst/>
                <a:latin typeface="Calibri" panose="020F0502020204030204" pitchFamily="34" charset="0"/>
                <a:ea typeface="Times New Roman" panose="02020603050405020304" pitchFamily="18" charset="0"/>
              </a:rPr>
              <a:t> of: </a:t>
            </a:r>
            <a:endParaRPr lang="en-GB"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Ø"/>
            </a:pPr>
            <a:r>
              <a:rPr lang="en-GB" kern="1200" dirty="0">
                <a:effectLst/>
                <a:latin typeface="Calibri" panose="020F0502020204030204" pitchFamily="34" charset="0"/>
                <a:ea typeface="Times New Roman" panose="02020603050405020304" pitchFamily="18" charset="0"/>
              </a:rPr>
              <a:t>Your right of appeal to the tribunal and the time limits for this to take place </a:t>
            </a:r>
            <a:endParaRPr lang="en-GB"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Ø"/>
            </a:pPr>
            <a:r>
              <a:rPr lang="en-GB" kern="1200" dirty="0">
                <a:effectLst/>
                <a:latin typeface="Calibri" panose="020F0502020204030204" pitchFamily="34" charset="0"/>
                <a:ea typeface="Times New Roman" panose="02020603050405020304" pitchFamily="18" charset="0"/>
              </a:rPr>
              <a:t>the requirement for them to consider mediation if they decide to appeal </a:t>
            </a:r>
            <a:endParaRPr lang="en-GB"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Ø"/>
            </a:pPr>
            <a:r>
              <a:rPr lang="en-GB" dirty="0">
                <a:latin typeface="Calibri" panose="020F0502020204030204" pitchFamily="34" charset="0"/>
                <a:ea typeface="Times New Roman" panose="02020603050405020304" pitchFamily="18" charset="0"/>
              </a:rPr>
              <a:t>your</a:t>
            </a:r>
            <a:r>
              <a:rPr lang="en-GB" kern="1200" dirty="0">
                <a:effectLst/>
                <a:latin typeface="Calibri" panose="020F0502020204030204" pitchFamily="34" charset="0"/>
                <a:ea typeface="Times New Roman" panose="02020603050405020304" pitchFamily="18" charset="0"/>
              </a:rPr>
              <a:t> right to receive Information, advice and support </a:t>
            </a:r>
            <a:endParaRPr lang="en-GB" dirty="0">
              <a:effectLst/>
              <a:latin typeface="Times New Roman" panose="02020603050405020304" pitchFamily="18" charset="0"/>
              <a:ea typeface="Times New Roman" panose="02020603050405020304" pitchFamily="18" charset="0"/>
            </a:endParaRPr>
          </a:p>
          <a:p>
            <a:endParaRPr lang="en-GB" dirty="0"/>
          </a:p>
        </p:txBody>
      </p:sp>
      <p:pic>
        <p:nvPicPr>
          <p:cNvPr id="5" name="Picture 4" descr="A clock on a wall&#10;&#10;Description automatically generated with low confidence">
            <a:extLst>
              <a:ext uri="{FF2B5EF4-FFF2-40B4-BE49-F238E27FC236}">
                <a16:creationId xmlns:a16="http://schemas.microsoft.com/office/drawing/2014/main" id="{D52EE8C4-32D9-4E33-B61B-DB28048E63DB}"/>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164" r="22546"/>
          <a:stretch/>
        </p:blipFill>
        <p:spPr>
          <a:xfrm>
            <a:off x="8020570" y="1916318"/>
            <a:ext cx="3135109" cy="3471012"/>
          </a:xfrm>
          <a:prstGeom prst="rect">
            <a:avLst/>
          </a:prstGeom>
        </p:spPr>
      </p:pic>
      <p:pic>
        <p:nvPicPr>
          <p:cNvPr id="4" name="Audio 3">
            <a:hlinkClick r:id="" action="ppaction://media"/>
            <a:extLst>
              <a:ext uri="{FF2B5EF4-FFF2-40B4-BE49-F238E27FC236}">
                <a16:creationId xmlns:a16="http://schemas.microsoft.com/office/drawing/2014/main" id="{0A78C1B8-01C5-4338-8BF0-907A61ADA8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76925479"/>
      </p:ext>
    </p:extLst>
  </p:cSld>
  <p:clrMapOvr>
    <a:masterClrMapping/>
  </p:clrMapOvr>
  <mc:AlternateContent xmlns:mc="http://schemas.openxmlformats.org/markup-compatibility/2006" xmlns:p14="http://schemas.microsoft.com/office/powerpoint/2010/main">
    <mc:Choice Requires="p14">
      <p:transition spd="slow" p14:dur="2000" advTm="55123"/>
    </mc:Choice>
    <mc:Fallback xmlns="">
      <p:transition spd="slow" advTm="55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DD8E6-6ABC-4836-A3C3-F9C7FD001A9A}"/>
              </a:ext>
            </a:extLst>
          </p:cNvPr>
          <p:cNvSpPr>
            <a:spLocks noGrp="1"/>
          </p:cNvSpPr>
          <p:nvPr>
            <p:ph type="title"/>
          </p:nvPr>
        </p:nvSpPr>
        <p:spPr/>
        <p:txBody>
          <a:bodyPr/>
          <a:lstStyle/>
          <a:p>
            <a:r>
              <a:rPr lang="en-GB" dirty="0"/>
              <a:t>Important dates:</a:t>
            </a:r>
          </a:p>
        </p:txBody>
      </p:sp>
      <p:sp>
        <p:nvSpPr>
          <p:cNvPr id="4" name="Content Placeholder 3">
            <a:extLst>
              <a:ext uri="{FF2B5EF4-FFF2-40B4-BE49-F238E27FC236}">
                <a16:creationId xmlns:a16="http://schemas.microsoft.com/office/drawing/2014/main" id="{BEDA4576-40FB-4C3F-AE99-3C56DBA36FB8}"/>
              </a:ext>
            </a:extLst>
          </p:cNvPr>
          <p:cNvSpPr>
            <a:spLocks noGrp="1"/>
          </p:cNvSpPr>
          <p:nvPr>
            <p:ph idx="1"/>
          </p:nvPr>
        </p:nvSpPr>
        <p:spPr/>
        <p:txBody>
          <a:bodyPr>
            <a:normAutofit/>
          </a:bodyPr>
          <a:lstStyle/>
          <a:p>
            <a:pPr>
              <a:buFont typeface="Wingdings" panose="05000000000000000000" pitchFamily="2" charset="2"/>
              <a:buChar char="Ø"/>
            </a:pPr>
            <a:r>
              <a:rPr lang="en-GB" sz="2800" b="1" dirty="0">
                <a:solidFill>
                  <a:schemeClr val="tx1"/>
                </a:solidFill>
              </a:rPr>
              <a:t>15</a:t>
            </a:r>
            <a:r>
              <a:rPr lang="en-GB" sz="2800" b="1" baseline="30000" dirty="0">
                <a:solidFill>
                  <a:schemeClr val="tx1"/>
                </a:solidFill>
              </a:rPr>
              <a:t>th</a:t>
            </a:r>
            <a:r>
              <a:rPr lang="en-GB" sz="2800" b="1" dirty="0">
                <a:solidFill>
                  <a:schemeClr val="tx1"/>
                </a:solidFill>
              </a:rPr>
              <a:t> February </a:t>
            </a:r>
            <a:r>
              <a:rPr lang="en-GB" sz="1600" dirty="0">
                <a:solidFill>
                  <a:schemeClr val="tx1"/>
                </a:solidFill>
              </a:rPr>
              <a:t>– </a:t>
            </a:r>
            <a:r>
              <a:rPr lang="en-GB" sz="1800" dirty="0">
                <a:solidFill>
                  <a:schemeClr val="tx1"/>
                </a:solidFill>
              </a:rPr>
              <a:t>for children and young people moving from one phase of education to another</a:t>
            </a:r>
          </a:p>
          <a:p>
            <a:pPr>
              <a:buFont typeface="Wingdings" panose="05000000000000000000" pitchFamily="2" charset="2"/>
              <a:buChar char="Ø"/>
            </a:pPr>
            <a:r>
              <a:rPr lang="en-GB" sz="2800" b="1" dirty="0">
                <a:solidFill>
                  <a:schemeClr val="tx1"/>
                </a:solidFill>
              </a:rPr>
              <a:t>31</a:t>
            </a:r>
            <a:r>
              <a:rPr lang="en-GB" sz="2800" b="1" baseline="30000" dirty="0">
                <a:solidFill>
                  <a:schemeClr val="tx1"/>
                </a:solidFill>
              </a:rPr>
              <a:t>st</a:t>
            </a:r>
            <a:r>
              <a:rPr lang="en-GB" sz="2800" b="1" dirty="0">
                <a:solidFill>
                  <a:schemeClr val="tx1"/>
                </a:solidFill>
              </a:rPr>
              <a:t> March </a:t>
            </a:r>
            <a:r>
              <a:rPr lang="en-GB" sz="1600" dirty="0">
                <a:solidFill>
                  <a:schemeClr val="tx1"/>
                </a:solidFill>
              </a:rPr>
              <a:t>– </a:t>
            </a:r>
            <a:r>
              <a:rPr lang="en-GB" sz="1800" dirty="0">
                <a:solidFill>
                  <a:schemeClr val="tx1"/>
                </a:solidFill>
              </a:rPr>
              <a:t>for c</a:t>
            </a:r>
            <a:r>
              <a:rPr lang="en-GB" sz="1800" kern="1200" dirty="0">
                <a:solidFill>
                  <a:schemeClr val="tx1"/>
                </a:solidFill>
                <a:effectLst/>
                <a:ea typeface="Times New Roman" panose="02020603050405020304" pitchFamily="18" charset="0"/>
              </a:rPr>
              <a:t>hildren and young people moving to Post 16 provision requiring their EHCP to be amended </a:t>
            </a:r>
          </a:p>
          <a:p>
            <a:pPr>
              <a:buFont typeface="Wingdings" panose="05000000000000000000" pitchFamily="2" charset="2"/>
              <a:buChar char="Ø"/>
            </a:pPr>
            <a:r>
              <a:rPr lang="en-GB" sz="2800" b="1" kern="1200" dirty="0">
                <a:solidFill>
                  <a:schemeClr val="tx1"/>
                </a:solidFill>
                <a:effectLst/>
                <a:ea typeface="Times New Roman" panose="02020603050405020304" pitchFamily="18" charset="0"/>
              </a:rPr>
              <a:t>5 months before </a:t>
            </a:r>
            <a:r>
              <a:rPr lang="en-GB" sz="1800" b="1" dirty="0">
                <a:solidFill>
                  <a:schemeClr val="tx1"/>
                </a:solidFill>
                <a:ea typeface="Times New Roman" panose="02020603050405020304" pitchFamily="18" charset="0"/>
              </a:rPr>
              <a:t>- </a:t>
            </a:r>
            <a:r>
              <a:rPr lang="en-GB" sz="1800" dirty="0">
                <a:solidFill>
                  <a:schemeClr val="tx1"/>
                </a:solidFill>
                <a:ea typeface="Times New Roman" panose="02020603050405020304" pitchFamily="18" charset="0"/>
              </a:rPr>
              <a:t>a</a:t>
            </a:r>
            <a:r>
              <a:rPr lang="en-GB" sz="1800" kern="1200" dirty="0">
                <a:solidFill>
                  <a:schemeClr val="tx1"/>
                </a:solidFill>
                <a:effectLst/>
                <a:ea typeface="Times New Roman" panose="02020603050405020304" pitchFamily="18" charset="0"/>
              </a:rPr>
              <a:t> young person is going to move between Post 16 institutions must be reviewed and amended 5 months before the transfer is due to happen</a:t>
            </a:r>
          </a:p>
          <a:p>
            <a:r>
              <a:rPr lang="en-GB" sz="2000" b="1" kern="1200" dirty="0">
                <a:solidFill>
                  <a:srgbClr val="000000"/>
                </a:solidFill>
                <a:effectLst/>
                <a:latin typeface="Calibri" panose="020F0502020204030204" pitchFamily="34" charset="0"/>
                <a:ea typeface="Times New Roman" panose="02020603050405020304" pitchFamily="18" charset="0"/>
              </a:rPr>
              <a:t>(Also of note: )</a:t>
            </a:r>
          </a:p>
          <a:p>
            <a:pPr>
              <a:buFont typeface="Wingdings" panose="05000000000000000000" pitchFamily="2" charset="2"/>
              <a:buChar char="Ø"/>
            </a:pPr>
            <a:r>
              <a:rPr lang="en-GB" sz="2000" kern="1200" dirty="0">
                <a:solidFill>
                  <a:srgbClr val="000000"/>
                </a:solidFill>
                <a:effectLst/>
                <a:latin typeface="Calibri" panose="020F0502020204030204" pitchFamily="34" charset="0"/>
                <a:ea typeface="Times New Roman" panose="02020603050405020304" pitchFamily="18" charset="0"/>
              </a:rPr>
              <a:t>Children in Year 9 (and following years) whose Annual Reviews are to be treated as Preparing for Adulthood (PFA) </a:t>
            </a:r>
            <a:r>
              <a:rPr lang="en-GB" sz="2000" b="1" kern="1200" dirty="0">
                <a:solidFill>
                  <a:srgbClr val="000000"/>
                </a:solidFill>
                <a:effectLst/>
                <a:latin typeface="Calibri" panose="020F0502020204030204" pitchFamily="34" charset="0"/>
                <a:ea typeface="Times New Roman" panose="02020603050405020304" pitchFamily="18" charset="0"/>
              </a:rPr>
              <a:t>must </a:t>
            </a:r>
            <a:r>
              <a:rPr lang="en-GB" sz="2000" kern="1200" dirty="0">
                <a:solidFill>
                  <a:srgbClr val="000000"/>
                </a:solidFill>
                <a:effectLst/>
                <a:latin typeface="Calibri" panose="020F0502020204030204" pitchFamily="34" charset="0"/>
                <a:ea typeface="Times New Roman" panose="02020603050405020304" pitchFamily="18" charset="0"/>
              </a:rPr>
              <a:t>include consideration for employment, independent living and their inclusion in the community and society </a:t>
            </a:r>
            <a:endParaRPr lang="en-GB" sz="2000"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Ø"/>
            </a:pPr>
            <a:r>
              <a:rPr lang="en-GB" sz="2000" dirty="0">
                <a:effectLst/>
                <a:latin typeface="Calibri" panose="020F0502020204030204" pitchFamily="34" charset="0"/>
                <a:ea typeface="Times New Roman" panose="02020603050405020304" pitchFamily="18" charset="0"/>
              </a:rPr>
              <a:t> </a:t>
            </a:r>
            <a:r>
              <a:rPr lang="en-GB" dirty="0">
                <a:solidFill>
                  <a:srgbClr val="000000"/>
                </a:solidFill>
                <a:latin typeface="Calibri" panose="020F0502020204030204" pitchFamily="34" charset="0"/>
                <a:ea typeface="Times New Roman" panose="02020603050405020304" pitchFamily="18" charset="0"/>
              </a:rPr>
              <a:t>W</a:t>
            </a:r>
            <a:r>
              <a:rPr lang="en-GB" sz="2000" kern="1200" dirty="0">
                <a:solidFill>
                  <a:srgbClr val="000000"/>
                </a:solidFill>
                <a:effectLst/>
                <a:latin typeface="Calibri" panose="020F0502020204030204" pitchFamily="34" charset="0"/>
                <a:ea typeface="Times New Roman" panose="02020603050405020304" pitchFamily="18" charset="0"/>
              </a:rPr>
              <a:t>hen a young person has been released from custody</a:t>
            </a:r>
            <a:endParaRPr lang="en-GB" sz="2000"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Ø"/>
            </a:pPr>
            <a:endParaRPr lang="en-GB" dirty="0"/>
          </a:p>
        </p:txBody>
      </p:sp>
      <p:pic>
        <p:nvPicPr>
          <p:cNvPr id="7" name="Audio 6">
            <a:hlinkClick r:id="" action="ppaction://media"/>
            <a:extLst>
              <a:ext uri="{FF2B5EF4-FFF2-40B4-BE49-F238E27FC236}">
                <a16:creationId xmlns:a16="http://schemas.microsoft.com/office/drawing/2014/main" id="{3D7CC9D0-CE84-45E8-ACBC-9B11428E7D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23044203"/>
      </p:ext>
    </p:extLst>
  </p:cSld>
  <p:clrMapOvr>
    <a:masterClrMapping/>
  </p:clrMapOvr>
  <mc:AlternateContent xmlns:mc="http://schemas.openxmlformats.org/markup-compatibility/2006" xmlns:p14="http://schemas.microsoft.com/office/powerpoint/2010/main">
    <mc:Choice Requires="p14">
      <p:transition spd="slow" p14:dur="2000" advTm="73928"/>
    </mc:Choice>
    <mc:Fallback xmlns="">
      <p:transition spd="slow" advTm="73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46331-88BC-47CC-B421-D78F43B576C3}"/>
              </a:ext>
            </a:extLst>
          </p:cNvPr>
          <p:cNvSpPr>
            <a:spLocks noGrp="1"/>
          </p:cNvSpPr>
          <p:nvPr>
            <p:ph type="title"/>
          </p:nvPr>
        </p:nvSpPr>
        <p:spPr/>
        <p:txBody>
          <a:bodyPr>
            <a:normAutofit fontScale="90000"/>
          </a:bodyPr>
          <a:lstStyle/>
          <a:p>
            <a:r>
              <a:rPr lang="en-GB" dirty="0"/>
              <a:t>A summary video of the AR process produced by the Council of Disabled Children:  </a:t>
            </a:r>
          </a:p>
        </p:txBody>
      </p:sp>
      <p:sp>
        <p:nvSpPr>
          <p:cNvPr id="4" name="TextBox 3">
            <a:extLst>
              <a:ext uri="{FF2B5EF4-FFF2-40B4-BE49-F238E27FC236}">
                <a16:creationId xmlns:a16="http://schemas.microsoft.com/office/drawing/2014/main" id="{8D41E5ED-2282-4978-BB3C-7DF66063732A}"/>
              </a:ext>
            </a:extLst>
          </p:cNvPr>
          <p:cNvSpPr txBox="1"/>
          <p:nvPr/>
        </p:nvSpPr>
        <p:spPr>
          <a:xfrm>
            <a:off x="3048000" y="3244334"/>
            <a:ext cx="6096000" cy="954107"/>
          </a:xfrm>
          <a:prstGeom prst="rect">
            <a:avLst/>
          </a:prstGeom>
          <a:noFill/>
        </p:spPr>
        <p:txBody>
          <a:bodyPr wrap="square">
            <a:spAutoFit/>
          </a:bodyPr>
          <a:lstStyle/>
          <a:p>
            <a:r>
              <a:rPr lang="en-GB" sz="2000" dirty="0">
                <a:hlinkClick r:id="rId2"/>
              </a:rPr>
              <a:t>https://www.youtube.com/watch?v=q4w_bnGMHvQ</a:t>
            </a:r>
            <a:endParaRPr lang="en-GB" sz="2000" dirty="0"/>
          </a:p>
          <a:p>
            <a:endParaRPr lang="en-GB" dirty="0"/>
          </a:p>
          <a:p>
            <a:endParaRPr lang="en-GB" dirty="0"/>
          </a:p>
        </p:txBody>
      </p:sp>
    </p:spTree>
    <p:extLst>
      <p:ext uri="{BB962C8B-B14F-4D97-AF65-F5344CB8AC3E}">
        <p14:creationId xmlns:p14="http://schemas.microsoft.com/office/powerpoint/2010/main" val="2784375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403F8-6266-417F-8EE4-D908C246C2B7}"/>
              </a:ext>
            </a:extLst>
          </p:cNvPr>
          <p:cNvSpPr>
            <a:spLocks noGrp="1"/>
          </p:cNvSpPr>
          <p:nvPr>
            <p:ph type="title"/>
          </p:nvPr>
        </p:nvSpPr>
        <p:spPr/>
        <p:txBody>
          <a:bodyPr/>
          <a:lstStyle/>
          <a:p>
            <a:r>
              <a:rPr lang="en-GB" b="1" dirty="0">
                <a:solidFill>
                  <a:schemeClr val="tx1"/>
                </a:solidFill>
              </a:rPr>
              <a:t>Useful Links</a:t>
            </a:r>
            <a:r>
              <a:rPr lang="en-GB" dirty="0">
                <a:solidFill>
                  <a:schemeClr val="tx1"/>
                </a:solidFill>
              </a:rPr>
              <a:t>:</a:t>
            </a:r>
          </a:p>
        </p:txBody>
      </p:sp>
      <p:sp>
        <p:nvSpPr>
          <p:cNvPr id="3" name="Content Placeholder 2">
            <a:extLst>
              <a:ext uri="{FF2B5EF4-FFF2-40B4-BE49-F238E27FC236}">
                <a16:creationId xmlns:a16="http://schemas.microsoft.com/office/drawing/2014/main" id="{E675BAD6-D1DD-4FCB-971B-7F13B4ABE340}"/>
              </a:ext>
            </a:extLst>
          </p:cNvPr>
          <p:cNvSpPr>
            <a:spLocks noGrp="1"/>
          </p:cNvSpPr>
          <p:nvPr>
            <p:ph idx="1"/>
          </p:nvPr>
        </p:nvSpPr>
        <p:spPr/>
        <p:txBody>
          <a:bodyPr/>
          <a:lstStyle/>
          <a:p>
            <a:r>
              <a:rPr lang="en-GB" dirty="0">
                <a:hlinkClick r:id="rId5"/>
              </a:rPr>
              <a:t>Annual review | (IPSEA) Independent Provider of Special Education Advice</a:t>
            </a:r>
            <a:endParaRPr lang="en-GB" dirty="0"/>
          </a:p>
          <a:p>
            <a:r>
              <a:rPr lang="en-GB" dirty="0">
                <a:hlinkClick r:id="rId6"/>
              </a:rPr>
              <a:t>Preparing for Adulthood | </a:t>
            </a:r>
            <a:r>
              <a:rPr lang="en-GB" dirty="0" err="1">
                <a:hlinkClick r:id="rId6"/>
              </a:rPr>
              <a:t>PfA</a:t>
            </a:r>
            <a:r>
              <a:rPr lang="en-GB" dirty="0">
                <a:hlinkClick r:id="rId6"/>
              </a:rPr>
              <a:t> | Home Page</a:t>
            </a:r>
            <a:endParaRPr lang="en-GB" dirty="0"/>
          </a:p>
          <a:p>
            <a:r>
              <a:rPr lang="en-GB" sz="2000" dirty="0">
                <a:hlinkClick r:id="rId7"/>
              </a:rPr>
              <a:t>EHCP Exemplar Guide 2017.pdf (councilfordisabledchildren.org.uk)</a:t>
            </a:r>
            <a:endParaRPr lang="en-GB" sz="2000" dirty="0"/>
          </a:p>
          <a:p>
            <a:endParaRPr lang="en-GB" dirty="0"/>
          </a:p>
          <a:p>
            <a:endParaRPr lang="en-GB" dirty="0"/>
          </a:p>
          <a:p>
            <a:endParaRPr lang="en-GB" dirty="0"/>
          </a:p>
        </p:txBody>
      </p:sp>
      <p:pic>
        <p:nvPicPr>
          <p:cNvPr id="4" name="Audio 3">
            <a:hlinkClick r:id="" action="ppaction://media"/>
            <a:extLst>
              <a:ext uri="{FF2B5EF4-FFF2-40B4-BE49-F238E27FC236}">
                <a16:creationId xmlns:a16="http://schemas.microsoft.com/office/drawing/2014/main" id="{2E6464AA-CA47-4DCB-84C6-8D0A2C630FB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40696770"/>
      </p:ext>
    </p:extLst>
  </p:cSld>
  <p:clrMapOvr>
    <a:masterClrMapping/>
  </p:clrMapOvr>
  <mc:AlternateContent xmlns:mc="http://schemas.openxmlformats.org/markup-compatibility/2006" xmlns:p14="http://schemas.microsoft.com/office/powerpoint/2010/main">
    <mc:Choice Requires="p14">
      <p:transition spd="slow" p14:dur="2000" advTm="11680"/>
    </mc:Choice>
    <mc:Fallback xmlns="">
      <p:transition spd="slow" advTm="11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7404D-D2E7-4716-8320-A3425808ADCB}"/>
              </a:ext>
            </a:extLst>
          </p:cNvPr>
          <p:cNvSpPr>
            <a:spLocks noGrp="1"/>
          </p:cNvSpPr>
          <p:nvPr>
            <p:ph type="ctrTitle"/>
          </p:nvPr>
        </p:nvSpPr>
        <p:spPr>
          <a:xfrm>
            <a:off x="8141110" y="639097"/>
            <a:ext cx="3401961" cy="3686015"/>
          </a:xfrm>
        </p:spPr>
        <p:txBody>
          <a:bodyPr vert="horz" lIns="91440" tIns="45720" rIns="91440" bIns="45720" rtlCol="0">
            <a:normAutofit/>
          </a:bodyPr>
          <a:lstStyle/>
          <a:p>
            <a:r>
              <a:rPr lang="en-US" sz="6600" dirty="0"/>
              <a:t>Contents of todays training</a:t>
            </a:r>
          </a:p>
        </p:txBody>
      </p:sp>
      <p:sp>
        <p:nvSpPr>
          <p:cNvPr id="3" name="Subtitle 2">
            <a:extLst>
              <a:ext uri="{FF2B5EF4-FFF2-40B4-BE49-F238E27FC236}">
                <a16:creationId xmlns:a16="http://schemas.microsoft.com/office/drawing/2014/main" id="{A77DEC2F-E61A-4CD1-8CEF-090FE668B7AF}"/>
              </a:ext>
            </a:extLst>
          </p:cNvPr>
          <p:cNvSpPr>
            <a:spLocks noGrp="1"/>
          </p:cNvSpPr>
          <p:nvPr>
            <p:ph type="subTitle" idx="1"/>
          </p:nvPr>
        </p:nvSpPr>
        <p:spPr>
          <a:xfrm>
            <a:off x="8141110" y="4455621"/>
            <a:ext cx="3417990" cy="1238616"/>
          </a:xfrm>
        </p:spPr>
        <p:txBody>
          <a:bodyPr vert="horz" lIns="0" tIns="45720" rIns="0" bIns="45720" rtlCol="0">
            <a:normAutofit/>
          </a:bodyPr>
          <a:lstStyle/>
          <a:p>
            <a:r>
              <a:rPr lang="en-US" sz="1100" dirty="0">
                <a:solidFill>
                  <a:schemeClr val="tx1">
                    <a:lumMod val="85000"/>
                    <a:lumOff val="15000"/>
                  </a:schemeClr>
                </a:solidFill>
                <a:latin typeface="+mn-lt"/>
              </a:rPr>
              <a:t>What is an Annual Review (AR)</a:t>
            </a:r>
          </a:p>
          <a:p>
            <a:r>
              <a:rPr lang="en-US" sz="1100" dirty="0">
                <a:solidFill>
                  <a:schemeClr val="tx1">
                    <a:lumMod val="85000"/>
                    <a:lumOff val="15000"/>
                  </a:schemeClr>
                </a:solidFill>
                <a:latin typeface="+mn-lt"/>
              </a:rPr>
              <a:t>Why do we have AR</a:t>
            </a:r>
          </a:p>
          <a:p>
            <a:r>
              <a:rPr lang="en-US" sz="1100" dirty="0">
                <a:solidFill>
                  <a:schemeClr val="tx1">
                    <a:lumMod val="85000"/>
                    <a:lumOff val="15000"/>
                  </a:schemeClr>
                </a:solidFill>
                <a:latin typeface="+mn-lt"/>
              </a:rPr>
              <a:t>How to prepare for an AR</a:t>
            </a:r>
          </a:p>
          <a:p>
            <a:r>
              <a:rPr lang="en-US" sz="1100" dirty="0">
                <a:solidFill>
                  <a:schemeClr val="tx1">
                    <a:lumMod val="85000"/>
                    <a:lumOff val="15000"/>
                  </a:schemeClr>
                </a:solidFill>
                <a:latin typeface="+mn-lt"/>
              </a:rPr>
              <a:t>My rights after an AR</a:t>
            </a:r>
          </a:p>
        </p:txBody>
      </p:sp>
      <p:pic>
        <p:nvPicPr>
          <p:cNvPr id="7" name="Graphic 6" descr="Teacher">
            <a:extLst>
              <a:ext uri="{FF2B5EF4-FFF2-40B4-BE49-F238E27FC236}">
                <a16:creationId xmlns:a16="http://schemas.microsoft.com/office/drawing/2014/main" id="{8BF773E6-853A-4BA2-84E0-E78D9C9030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3029" y="640081"/>
            <a:ext cx="5054156" cy="5054156"/>
          </a:xfrm>
          <a:prstGeom prst="rect">
            <a:avLst/>
          </a:prstGeom>
        </p:spPr>
      </p:pic>
      <p:pic>
        <p:nvPicPr>
          <p:cNvPr id="4" name="Audio 3">
            <a:hlinkClick r:id="" action="ppaction://media"/>
            <a:extLst>
              <a:ext uri="{FF2B5EF4-FFF2-40B4-BE49-F238E27FC236}">
                <a16:creationId xmlns:a16="http://schemas.microsoft.com/office/drawing/2014/main" id="{FE9A830A-81C3-4CB6-975B-E88CE25E6C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9895611"/>
      </p:ext>
    </p:extLst>
  </p:cSld>
  <p:clrMapOvr>
    <a:masterClrMapping/>
  </p:clrMapOvr>
  <mc:AlternateContent xmlns:mc="http://schemas.openxmlformats.org/markup-compatibility/2006" xmlns:p14="http://schemas.microsoft.com/office/powerpoint/2010/main">
    <mc:Choice Requires="p14">
      <p:transition spd="slow" p14:dur="2000" advTm="14537"/>
    </mc:Choice>
    <mc:Fallback xmlns="">
      <p:transition spd="slow" advTm="14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00C07-9D6A-4A9D-A5D7-6CF8C2748894}"/>
              </a:ext>
            </a:extLst>
          </p:cNvPr>
          <p:cNvSpPr>
            <a:spLocks noGrp="1"/>
          </p:cNvSpPr>
          <p:nvPr>
            <p:ph type="title"/>
          </p:nvPr>
        </p:nvSpPr>
        <p:spPr/>
        <p:txBody>
          <a:bodyPr vert="horz" lIns="91440" tIns="45720" rIns="91440" bIns="45720" rtlCol="0" anchor="b">
            <a:normAutofit/>
          </a:bodyPr>
          <a:lstStyle/>
          <a:p>
            <a:r>
              <a:rPr lang="en-US" dirty="0"/>
              <a:t>The law states that an AR is….</a:t>
            </a:r>
          </a:p>
        </p:txBody>
      </p:sp>
      <p:graphicFrame>
        <p:nvGraphicFramePr>
          <p:cNvPr id="6" name="TextBox 3">
            <a:extLst>
              <a:ext uri="{FF2B5EF4-FFF2-40B4-BE49-F238E27FC236}">
                <a16:creationId xmlns:a16="http://schemas.microsoft.com/office/drawing/2014/main" id="{AA29ED94-6719-41B9-938D-1A8E0AC7AFAB}"/>
              </a:ext>
            </a:extLst>
          </p:cNvPr>
          <p:cNvGraphicFramePr/>
          <p:nvPr>
            <p:extLst>
              <p:ext uri="{D42A27DB-BD31-4B8C-83A1-F6EECF244321}">
                <p14:modId xmlns:p14="http://schemas.microsoft.com/office/powerpoint/2010/main" val="1015211327"/>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Audio 4">
            <a:hlinkClick r:id="" action="ppaction://media"/>
            <a:extLst>
              <a:ext uri="{FF2B5EF4-FFF2-40B4-BE49-F238E27FC236}">
                <a16:creationId xmlns:a16="http://schemas.microsoft.com/office/drawing/2014/main" id="{BE57A4BB-58FB-4DDE-A980-5C5630E8DF1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61067811"/>
      </p:ext>
    </p:extLst>
  </p:cSld>
  <p:clrMapOvr>
    <a:masterClrMapping/>
  </p:clrMapOvr>
  <mc:AlternateContent xmlns:mc="http://schemas.openxmlformats.org/markup-compatibility/2006" xmlns:p14="http://schemas.microsoft.com/office/powerpoint/2010/main">
    <mc:Choice Requires="p14">
      <p:transition p14:dur="10" advTm="54306"/>
    </mc:Choice>
    <mc:Fallback xmlns="">
      <p:transition advTm="54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1317E-03B3-4A1C-8C97-F3C409ED71AE}"/>
              </a:ext>
            </a:extLst>
          </p:cNvPr>
          <p:cNvSpPr>
            <a:spLocks noGrp="1"/>
          </p:cNvSpPr>
          <p:nvPr>
            <p:ph type="title"/>
          </p:nvPr>
        </p:nvSpPr>
        <p:spPr>
          <a:xfrm>
            <a:off x="990932" y="286603"/>
            <a:ext cx="6750987" cy="1450757"/>
          </a:xfrm>
        </p:spPr>
        <p:txBody>
          <a:bodyPr>
            <a:normAutofit/>
          </a:bodyPr>
          <a:lstStyle/>
          <a:p>
            <a:r>
              <a:rPr lang="en-GB" sz="3700" dirty="0">
                <a:solidFill>
                  <a:schemeClr val="accent2"/>
                </a:solidFill>
              </a:rPr>
              <a:t>Why do we have Annual Review? </a:t>
            </a:r>
            <a:br>
              <a:rPr lang="en-GB" sz="3700" dirty="0">
                <a:solidFill>
                  <a:schemeClr val="accent2"/>
                </a:solidFill>
              </a:rPr>
            </a:br>
            <a:endParaRPr lang="en-GB" sz="3700" dirty="0">
              <a:solidFill>
                <a:schemeClr val="accent2"/>
              </a:solidFill>
            </a:endParaRPr>
          </a:p>
        </p:txBody>
      </p:sp>
      <p:sp>
        <p:nvSpPr>
          <p:cNvPr id="3" name="Content Placeholder 2">
            <a:extLst>
              <a:ext uri="{FF2B5EF4-FFF2-40B4-BE49-F238E27FC236}">
                <a16:creationId xmlns:a16="http://schemas.microsoft.com/office/drawing/2014/main" id="{3938AB20-4157-4611-93A4-642E72708706}"/>
              </a:ext>
            </a:extLst>
          </p:cNvPr>
          <p:cNvSpPr>
            <a:spLocks noGrp="1"/>
          </p:cNvSpPr>
          <p:nvPr>
            <p:ph idx="1"/>
          </p:nvPr>
        </p:nvSpPr>
        <p:spPr>
          <a:xfrm>
            <a:off x="1044204" y="2023962"/>
            <a:ext cx="6697715" cy="3845131"/>
          </a:xfrm>
        </p:spPr>
        <p:txBody>
          <a:bodyPr>
            <a:normAutofit/>
          </a:bodyPr>
          <a:lstStyle/>
          <a:p>
            <a:pPr marL="0" indent="0">
              <a:buNone/>
            </a:pPr>
            <a:r>
              <a:rPr lang="en-GB" sz="1600" b="1" u="sng" dirty="0"/>
              <a:t>LA’S Duty</a:t>
            </a:r>
          </a:p>
          <a:p>
            <a:r>
              <a:rPr lang="en-GB" sz="1600" dirty="0"/>
              <a:t>The LA </a:t>
            </a:r>
            <a:r>
              <a:rPr lang="en-GB" sz="1600" b="1" dirty="0"/>
              <a:t>must</a:t>
            </a:r>
            <a:r>
              <a:rPr lang="en-GB" sz="1600" dirty="0"/>
              <a:t> review the EHCP as a minimum every 12 months</a:t>
            </a:r>
          </a:p>
          <a:p>
            <a:r>
              <a:rPr lang="en-GB" sz="1600" dirty="0"/>
              <a:t>Reviews </a:t>
            </a:r>
            <a:r>
              <a:rPr lang="en-GB" sz="1600" b="1" dirty="0"/>
              <a:t>must</a:t>
            </a:r>
            <a:r>
              <a:rPr lang="en-GB" sz="1600" dirty="0"/>
              <a:t> focus on progress child/young person has made toward achieving their outcomes (Section E)</a:t>
            </a:r>
          </a:p>
          <a:p>
            <a:r>
              <a:rPr lang="en-GB" sz="1600" dirty="0"/>
              <a:t>The review </a:t>
            </a:r>
            <a:r>
              <a:rPr lang="en-GB" sz="1600" b="1" dirty="0"/>
              <a:t>must</a:t>
            </a:r>
            <a:r>
              <a:rPr lang="en-GB" sz="1600" dirty="0"/>
              <a:t> also consider whether these outcomes and supporting targets remain appropriate (Sec 44 Children and Families Act)</a:t>
            </a:r>
          </a:p>
          <a:p>
            <a:pPr marL="0" indent="0">
              <a:buNone/>
            </a:pPr>
            <a:r>
              <a:rPr lang="en-GB" sz="1600" b="1" u="sng" dirty="0"/>
              <a:t>Parents</a:t>
            </a:r>
          </a:p>
          <a:p>
            <a:pPr marL="0" indent="0">
              <a:buNone/>
            </a:pPr>
            <a:r>
              <a:rPr lang="en-GB" sz="1600" b="0" i="0" u="none" strike="noStrike" baseline="0" dirty="0"/>
              <a:t>The Annual Review is required to check all sections of the EHCP not just the educational targets and provision. It can provide an opportunity for parents and young people to request changes and updates. It may also be that what they expected to happen, based on their understanding or interpretation of various elements of the EHCP, may not have been delivered exactly as they had anticipated.</a:t>
            </a:r>
            <a:endParaRPr lang="en-GB" sz="1600" b="1" u="sng" dirty="0"/>
          </a:p>
        </p:txBody>
      </p:sp>
      <p:pic>
        <p:nvPicPr>
          <p:cNvPr id="9" name="Audio 8">
            <a:hlinkClick r:id="" action="ppaction://media"/>
            <a:extLst>
              <a:ext uri="{FF2B5EF4-FFF2-40B4-BE49-F238E27FC236}">
                <a16:creationId xmlns:a16="http://schemas.microsoft.com/office/drawing/2014/main" id="{2145C477-0272-46AA-B476-6C6B2D0255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66881194"/>
      </p:ext>
    </p:extLst>
  </p:cSld>
  <p:clrMapOvr>
    <a:masterClrMapping/>
  </p:clrMapOvr>
  <mc:AlternateContent xmlns:mc="http://schemas.openxmlformats.org/markup-compatibility/2006" xmlns:p14="http://schemas.microsoft.com/office/powerpoint/2010/main">
    <mc:Choice Requires="p14">
      <p:transition spd="slow" p14:dur="2000" advTm="61511"/>
    </mc:Choice>
    <mc:Fallback xmlns="">
      <p:transition spd="slow" advTm="61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EB9B06-3416-46B3-B9C1-AFB711633FEF}"/>
              </a:ext>
            </a:extLst>
          </p:cNvPr>
          <p:cNvSpPr>
            <a:spLocks noGrp="1"/>
          </p:cNvSpPr>
          <p:nvPr>
            <p:ph type="title"/>
          </p:nvPr>
        </p:nvSpPr>
        <p:spPr/>
        <p:txBody>
          <a:bodyPr/>
          <a:lstStyle/>
          <a:p>
            <a:r>
              <a:rPr lang="en-GB" dirty="0"/>
              <a:t>Timeline for holding the AR:</a:t>
            </a:r>
          </a:p>
        </p:txBody>
      </p:sp>
      <p:graphicFrame>
        <p:nvGraphicFramePr>
          <p:cNvPr id="9" name="Content Placeholder 4">
            <a:extLst>
              <a:ext uri="{FF2B5EF4-FFF2-40B4-BE49-F238E27FC236}">
                <a16:creationId xmlns:a16="http://schemas.microsoft.com/office/drawing/2014/main" id="{A3AF6D39-922D-4C2B-961F-8AC5043CFB27}"/>
              </a:ext>
            </a:extLst>
          </p:cNvPr>
          <p:cNvGraphicFramePr>
            <a:graphicFrameLocks noGrp="1"/>
          </p:cNvGraphicFramePr>
          <p:nvPr>
            <p:ph idx="1"/>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Audio 7">
            <a:hlinkClick r:id="" action="ppaction://media"/>
            <a:extLst>
              <a:ext uri="{FF2B5EF4-FFF2-40B4-BE49-F238E27FC236}">
                <a16:creationId xmlns:a16="http://schemas.microsoft.com/office/drawing/2014/main" id="{981A6A4F-007F-48EC-ACFB-4EC33493DF6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18553872"/>
      </p:ext>
    </p:extLst>
  </p:cSld>
  <p:clrMapOvr>
    <a:masterClrMapping/>
  </p:clrMapOvr>
  <mc:AlternateContent xmlns:mc="http://schemas.openxmlformats.org/markup-compatibility/2006" xmlns:p14="http://schemas.microsoft.com/office/powerpoint/2010/main">
    <mc:Choice Requires="p14">
      <p:transition spd="slow" p14:dur="2000" advTm="55514"/>
    </mc:Choice>
    <mc:Fallback xmlns="">
      <p:transition spd="slow" advTm="55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0F19A-CA3B-4FB6-BDF4-FDF0EE2E7C7F}"/>
              </a:ext>
            </a:extLst>
          </p:cNvPr>
          <p:cNvSpPr>
            <a:spLocks noGrp="1"/>
          </p:cNvSpPr>
          <p:nvPr>
            <p:ph type="title"/>
          </p:nvPr>
        </p:nvSpPr>
        <p:spPr/>
        <p:txBody>
          <a:bodyPr>
            <a:normAutofit/>
          </a:bodyPr>
          <a:lstStyle/>
          <a:p>
            <a:r>
              <a:rPr lang="en-GB" dirty="0"/>
              <a:t>The meeting</a:t>
            </a:r>
          </a:p>
        </p:txBody>
      </p:sp>
      <p:sp>
        <p:nvSpPr>
          <p:cNvPr id="4" name="Content Placeholder 3">
            <a:extLst>
              <a:ext uri="{FF2B5EF4-FFF2-40B4-BE49-F238E27FC236}">
                <a16:creationId xmlns:a16="http://schemas.microsoft.com/office/drawing/2014/main" id="{9BFC447E-5DD3-4925-B3ED-AC5B416D8989}"/>
              </a:ext>
            </a:extLst>
          </p:cNvPr>
          <p:cNvSpPr>
            <a:spLocks noGrp="1"/>
          </p:cNvSpPr>
          <p:nvPr>
            <p:ph idx="1"/>
          </p:nvPr>
        </p:nvSpPr>
        <p:spPr/>
        <p:txBody>
          <a:bodyPr/>
          <a:lstStyle/>
          <a:p>
            <a:endParaRPr lang="en-GB" dirty="0"/>
          </a:p>
        </p:txBody>
      </p:sp>
      <p:sp>
        <p:nvSpPr>
          <p:cNvPr id="6" name="Text Placeholder 5">
            <a:extLst>
              <a:ext uri="{FF2B5EF4-FFF2-40B4-BE49-F238E27FC236}">
                <a16:creationId xmlns:a16="http://schemas.microsoft.com/office/drawing/2014/main" id="{9D2F5C04-3C02-47E5-BE4E-2384CE2CF41A}"/>
              </a:ext>
            </a:extLst>
          </p:cNvPr>
          <p:cNvSpPr>
            <a:spLocks noGrp="1"/>
          </p:cNvSpPr>
          <p:nvPr>
            <p:ph type="body" sz="half" idx="2"/>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The AR is a way you can raise concerns or suggest changes if you are not happy with the content of an EHCP.  It is important that a record of what is discussed and/or agreed at this meeting is kept.  Parents/carers and </a:t>
            </a:r>
            <a:r>
              <a:rPr lang="en-GB" sz="1800" dirty="0">
                <a:latin typeface="Calibri" panose="020F0502020204030204" pitchFamily="34" charset="0"/>
                <a:ea typeface="Calibri" panose="020F0502020204030204" pitchFamily="34" charset="0"/>
                <a:cs typeface="Times New Roman" panose="02020603050405020304" pitchFamily="18" charset="0"/>
              </a:rPr>
              <a:t>child/young person</a:t>
            </a:r>
            <a:r>
              <a:rPr lang="en-GB" sz="1800" dirty="0">
                <a:effectLst/>
                <a:latin typeface="Calibri" panose="020F0502020204030204" pitchFamily="34" charset="0"/>
                <a:ea typeface="Calibri" panose="020F0502020204030204" pitchFamily="34" charset="0"/>
                <a:cs typeface="Times New Roman" panose="02020603050405020304" pitchFamily="18" charset="0"/>
              </a:rPr>
              <a:t> can take someone with them to support them.</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GB" dirty="0"/>
          </a:p>
        </p:txBody>
      </p:sp>
      <p:pic>
        <p:nvPicPr>
          <p:cNvPr id="5" name="Picture 4" descr="A picture containing chart&#10;&#10;Description automatically generated">
            <a:extLst>
              <a:ext uri="{FF2B5EF4-FFF2-40B4-BE49-F238E27FC236}">
                <a16:creationId xmlns:a16="http://schemas.microsoft.com/office/drawing/2014/main" id="{B6E9B53D-E26B-4AA8-A487-0AEF2C2640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6272" y="980176"/>
            <a:ext cx="4989480" cy="4897648"/>
          </a:xfrm>
          <a:prstGeom prst="rect">
            <a:avLst/>
          </a:prstGeom>
        </p:spPr>
      </p:pic>
      <p:pic>
        <p:nvPicPr>
          <p:cNvPr id="3" name="Audio 2">
            <a:hlinkClick r:id="" action="ppaction://media"/>
            <a:extLst>
              <a:ext uri="{FF2B5EF4-FFF2-40B4-BE49-F238E27FC236}">
                <a16:creationId xmlns:a16="http://schemas.microsoft.com/office/drawing/2014/main" id="{2150F35E-FD13-4D04-9246-F0DB768D9E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17716980"/>
      </p:ext>
    </p:extLst>
  </p:cSld>
  <p:clrMapOvr>
    <a:masterClrMapping/>
  </p:clrMapOvr>
  <mc:AlternateContent xmlns:mc="http://schemas.openxmlformats.org/markup-compatibility/2006" xmlns:p14="http://schemas.microsoft.com/office/powerpoint/2010/main">
    <mc:Choice Requires="p14">
      <p:transition spd="slow" p14:dur="2000" advTm="43453"/>
    </mc:Choice>
    <mc:Fallback xmlns="">
      <p:transition spd="slow" advTm="43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BD8250-8291-4371-9B36-97085980609D}"/>
              </a:ext>
            </a:extLst>
          </p:cNvPr>
          <p:cNvSpPr txBox="1"/>
          <p:nvPr/>
        </p:nvSpPr>
        <p:spPr>
          <a:xfrm>
            <a:off x="3048000" y="1151454"/>
            <a:ext cx="6096000" cy="400110"/>
          </a:xfrm>
          <a:prstGeom prst="rect">
            <a:avLst/>
          </a:prstGeom>
          <a:noFill/>
        </p:spPr>
        <p:txBody>
          <a:bodyPr wrap="square">
            <a:spAutoFit/>
          </a:bodyPr>
          <a:lstStyle/>
          <a:p>
            <a:pPr algn="l"/>
            <a:endParaRPr lang="en-GB" sz="2000" b="0" i="0" u="none" strike="noStrike" baseline="0" dirty="0">
              <a:solidFill>
                <a:srgbClr val="000000"/>
              </a:solidFill>
              <a:latin typeface="Arial" panose="020B0604020202020204" pitchFamily="34" charset="0"/>
            </a:endParaRPr>
          </a:p>
        </p:txBody>
      </p:sp>
      <p:sp>
        <p:nvSpPr>
          <p:cNvPr id="2" name="Title 1">
            <a:extLst>
              <a:ext uri="{FF2B5EF4-FFF2-40B4-BE49-F238E27FC236}">
                <a16:creationId xmlns:a16="http://schemas.microsoft.com/office/drawing/2014/main" id="{839529F9-1A07-419B-B3FC-6A24A3283D48}"/>
              </a:ext>
            </a:extLst>
          </p:cNvPr>
          <p:cNvSpPr>
            <a:spLocks noGrp="1"/>
          </p:cNvSpPr>
          <p:nvPr>
            <p:ph type="title"/>
          </p:nvPr>
        </p:nvSpPr>
        <p:spPr/>
        <p:txBody>
          <a:bodyPr/>
          <a:lstStyle/>
          <a:p>
            <a:r>
              <a:rPr lang="en-GB" dirty="0"/>
              <a:t>7 Key points to be discussed</a:t>
            </a:r>
          </a:p>
        </p:txBody>
      </p:sp>
      <p:sp>
        <p:nvSpPr>
          <p:cNvPr id="4" name="Content Placeholder 3">
            <a:extLst>
              <a:ext uri="{FF2B5EF4-FFF2-40B4-BE49-F238E27FC236}">
                <a16:creationId xmlns:a16="http://schemas.microsoft.com/office/drawing/2014/main" id="{ACA69AB3-8045-4F01-868E-1216DB6556CB}"/>
              </a:ext>
            </a:extLst>
          </p:cNvPr>
          <p:cNvSpPr>
            <a:spLocks noGrp="1"/>
          </p:cNvSpPr>
          <p:nvPr>
            <p:ph idx="1"/>
          </p:nvPr>
        </p:nvSpPr>
        <p:spPr/>
        <p:txBody>
          <a:bodyPr/>
          <a:lstStyle/>
          <a:p>
            <a:r>
              <a:rPr lang="en-GB" sz="1600" kern="1200" dirty="0">
                <a:solidFill>
                  <a:srgbClr val="000000"/>
                </a:solidFill>
                <a:effectLst/>
                <a:ea typeface="Times New Roman" panose="02020603050405020304" pitchFamily="18" charset="0"/>
                <a:cs typeface="Times New Roman" panose="02020603050405020304" pitchFamily="18" charset="0"/>
              </a:rPr>
              <a:t>1. </a:t>
            </a:r>
            <a:r>
              <a:rPr lang="en-GB" sz="1600" b="1" dirty="0">
                <a:solidFill>
                  <a:srgbClr val="000000"/>
                </a:solidFill>
                <a:ea typeface="Times New Roman" panose="02020603050405020304" pitchFamily="18" charset="0"/>
                <a:cs typeface="Times New Roman" panose="02020603050405020304" pitchFamily="18" charset="0"/>
              </a:rPr>
              <a:t>M</a:t>
            </a:r>
            <a:r>
              <a:rPr lang="en-GB" sz="1600" b="1" kern="1200" dirty="0">
                <a:solidFill>
                  <a:srgbClr val="000000"/>
                </a:solidFill>
                <a:effectLst/>
                <a:ea typeface="Times New Roman" panose="02020603050405020304" pitchFamily="18" charset="0"/>
                <a:cs typeface="Times New Roman" panose="02020603050405020304" pitchFamily="18" charset="0"/>
              </a:rPr>
              <a:t>ust </a:t>
            </a:r>
            <a:r>
              <a:rPr lang="en-GB" sz="1600" kern="1200" dirty="0">
                <a:solidFill>
                  <a:srgbClr val="000000"/>
                </a:solidFill>
                <a:effectLst/>
                <a:ea typeface="Times New Roman" panose="02020603050405020304" pitchFamily="18" charset="0"/>
                <a:cs typeface="Times New Roman" panose="02020603050405020304" pitchFamily="18" charset="0"/>
              </a:rPr>
              <a:t>focus on progress made towards achieving outcomes </a:t>
            </a:r>
            <a:endParaRPr lang="en-GB" sz="1600" dirty="0">
              <a:effectLst/>
              <a:ea typeface="Times New Roman" panose="02020603050405020304" pitchFamily="18" charset="0"/>
            </a:endParaRPr>
          </a:p>
          <a:p>
            <a:r>
              <a:rPr lang="en-GB" sz="1600" kern="1200" dirty="0">
                <a:solidFill>
                  <a:srgbClr val="000000"/>
                </a:solidFill>
                <a:effectLst/>
                <a:ea typeface="Times New Roman" panose="02020603050405020304" pitchFamily="18" charset="0"/>
                <a:cs typeface="Times New Roman" panose="02020603050405020304" pitchFamily="18" charset="0"/>
              </a:rPr>
              <a:t>2. </a:t>
            </a:r>
            <a:r>
              <a:rPr lang="en-GB" sz="1600" b="1" dirty="0">
                <a:solidFill>
                  <a:srgbClr val="000000"/>
                </a:solidFill>
                <a:ea typeface="Times New Roman" panose="02020603050405020304" pitchFamily="18" charset="0"/>
                <a:cs typeface="Times New Roman" panose="02020603050405020304" pitchFamily="18" charset="0"/>
              </a:rPr>
              <a:t>M</a:t>
            </a:r>
            <a:r>
              <a:rPr lang="en-GB" sz="1600" b="1" kern="1200" dirty="0">
                <a:solidFill>
                  <a:srgbClr val="000000"/>
                </a:solidFill>
                <a:effectLst/>
                <a:ea typeface="Times New Roman" panose="02020603050405020304" pitchFamily="18" charset="0"/>
                <a:cs typeface="Times New Roman" panose="02020603050405020304" pitchFamily="18" charset="0"/>
              </a:rPr>
              <a:t>ust </a:t>
            </a:r>
            <a:r>
              <a:rPr lang="en-GB" sz="1600" kern="1200" dirty="0">
                <a:solidFill>
                  <a:srgbClr val="000000"/>
                </a:solidFill>
                <a:effectLst/>
                <a:ea typeface="Times New Roman" panose="02020603050405020304" pitchFamily="18" charset="0"/>
                <a:cs typeface="Times New Roman" panose="02020603050405020304" pitchFamily="18" charset="0"/>
              </a:rPr>
              <a:t>establish whether the current outcomes remain appropriate and if required agree new ones </a:t>
            </a:r>
            <a:endParaRPr lang="en-GB" sz="1600" dirty="0">
              <a:effectLst/>
              <a:ea typeface="Times New Roman" panose="02020603050405020304" pitchFamily="18" charset="0"/>
            </a:endParaRPr>
          </a:p>
          <a:p>
            <a:r>
              <a:rPr lang="en-GB" sz="1600" kern="1200" dirty="0">
                <a:solidFill>
                  <a:srgbClr val="000000"/>
                </a:solidFill>
                <a:effectLst/>
                <a:ea typeface="Times New Roman" panose="02020603050405020304" pitchFamily="18" charset="0"/>
                <a:cs typeface="Times New Roman" panose="02020603050405020304" pitchFamily="18" charset="0"/>
              </a:rPr>
              <a:t>3. </a:t>
            </a:r>
            <a:r>
              <a:rPr lang="en-GB" sz="1600" b="1" dirty="0">
                <a:solidFill>
                  <a:srgbClr val="000000"/>
                </a:solidFill>
                <a:ea typeface="Times New Roman" panose="02020603050405020304" pitchFamily="18" charset="0"/>
                <a:cs typeface="Times New Roman" panose="02020603050405020304" pitchFamily="18" charset="0"/>
              </a:rPr>
              <a:t>M</a:t>
            </a:r>
            <a:r>
              <a:rPr lang="en-GB" sz="1600" b="1" kern="1200" dirty="0">
                <a:solidFill>
                  <a:srgbClr val="000000"/>
                </a:solidFill>
                <a:effectLst/>
                <a:ea typeface="Times New Roman" panose="02020603050405020304" pitchFamily="18" charset="0"/>
                <a:cs typeface="Times New Roman" panose="02020603050405020304" pitchFamily="18" charset="0"/>
              </a:rPr>
              <a:t>ust </a:t>
            </a:r>
            <a:r>
              <a:rPr lang="en-GB" sz="1600" kern="1200" dirty="0">
                <a:solidFill>
                  <a:srgbClr val="000000"/>
                </a:solidFill>
                <a:effectLst/>
                <a:ea typeface="Times New Roman" panose="02020603050405020304" pitchFamily="18" charset="0"/>
                <a:cs typeface="Times New Roman" panose="02020603050405020304" pitchFamily="18" charset="0"/>
              </a:rPr>
              <a:t>review the short-term targets and set new ones </a:t>
            </a:r>
            <a:endParaRPr lang="en-GB" sz="1600" dirty="0">
              <a:effectLst/>
              <a:ea typeface="Times New Roman" panose="02020603050405020304" pitchFamily="18" charset="0"/>
            </a:endParaRPr>
          </a:p>
          <a:p>
            <a:r>
              <a:rPr lang="en-GB" sz="1600" kern="1200" dirty="0">
                <a:solidFill>
                  <a:srgbClr val="000000"/>
                </a:solidFill>
                <a:effectLst/>
                <a:ea typeface="Times New Roman" panose="02020603050405020304" pitchFamily="18" charset="0"/>
                <a:cs typeface="Times New Roman" panose="02020603050405020304" pitchFamily="18" charset="0"/>
              </a:rPr>
              <a:t>4. </a:t>
            </a:r>
            <a:r>
              <a:rPr lang="en-GB" sz="1600" b="1" dirty="0">
                <a:solidFill>
                  <a:srgbClr val="000000"/>
                </a:solidFill>
                <a:ea typeface="Times New Roman" panose="02020603050405020304" pitchFamily="18" charset="0"/>
                <a:cs typeface="Times New Roman" panose="02020603050405020304" pitchFamily="18" charset="0"/>
              </a:rPr>
              <a:t>M</a:t>
            </a:r>
            <a:r>
              <a:rPr lang="en-GB" sz="1600" b="1" kern="1200" dirty="0">
                <a:solidFill>
                  <a:srgbClr val="000000"/>
                </a:solidFill>
                <a:effectLst/>
                <a:ea typeface="Times New Roman" panose="02020603050405020304" pitchFamily="18" charset="0"/>
                <a:cs typeface="Times New Roman" panose="02020603050405020304" pitchFamily="18" charset="0"/>
              </a:rPr>
              <a:t>ust </a:t>
            </a:r>
            <a:r>
              <a:rPr lang="en-GB" sz="1600" kern="1200" dirty="0">
                <a:solidFill>
                  <a:srgbClr val="000000"/>
                </a:solidFill>
                <a:effectLst/>
                <a:ea typeface="Times New Roman" panose="02020603050405020304" pitchFamily="18" charset="0"/>
                <a:cs typeface="Times New Roman" panose="02020603050405020304" pitchFamily="18" charset="0"/>
              </a:rPr>
              <a:t>review the special educational provision and the arrangements for delivering it to ensure it is still appropriate and enabling good progress </a:t>
            </a:r>
            <a:endParaRPr lang="en-GB" sz="1600" dirty="0">
              <a:effectLst/>
              <a:ea typeface="Times New Roman" panose="02020603050405020304" pitchFamily="18" charset="0"/>
            </a:endParaRPr>
          </a:p>
          <a:p>
            <a:r>
              <a:rPr lang="en-GB" sz="1600" kern="1200" dirty="0">
                <a:solidFill>
                  <a:srgbClr val="000000"/>
                </a:solidFill>
                <a:effectLst/>
                <a:ea typeface="Times New Roman" panose="02020603050405020304" pitchFamily="18" charset="0"/>
                <a:cs typeface="Times New Roman" panose="02020603050405020304" pitchFamily="18" charset="0"/>
              </a:rPr>
              <a:t>5. </a:t>
            </a:r>
            <a:r>
              <a:rPr lang="en-GB" sz="1600" b="1" kern="1200" dirty="0">
                <a:solidFill>
                  <a:srgbClr val="000000"/>
                </a:solidFill>
                <a:effectLst/>
                <a:ea typeface="Times New Roman" panose="02020603050405020304" pitchFamily="18" charset="0"/>
                <a:cs typeface="Times New Roman" panose="02020603050405020304" pitchFamily="18" charset="0"/>
              </a:rPr>
              <a:t>Must </a:t>
            </a:r>
            <a:r>
              <a:rPr lang="en-GB" sz="1600" kern="1200" dirty="0">
                <a:solidFill>
                  <a:srgbClr val="000000"/>
                </a:solidFill>
                <a:effectLst/>
                <a:ea typeface="Times New Roman" panose="02020603050405020304" pitchFamily="18" charset="0"/>
                <a:cs typeface="Times New Roman" panose="02020603050405020304" pitchFamily="18" charset="0"/>
              </a:rPr>
              <a:t>review any health and social care provision and check its effectiveness towards achieving the outcomes </a:t>
            </a:r>
            <a:endParaRPr lang="en-GB" sz="1600" dirty="0">
              <a:effectLst/>
              <a:ea typeface="Times New Roman" panose="02020603050405020304" pitchFamily="18" charset="0"/>
            </a:endParaRPr>
          </a:p>
          <a:p>
            <a:r>
              <a:rPr lang="en-GB" sz="1600" kern="1200" dirty="0">
                <a:solidFill>
                  <a:srgbClr val="000000"/>
                </a:solidFill>
                <a:effectLst/>
                <a:ea typeface="Times New Roman" panose="02020603050405020304" pitchFamily="18" charset="0"/>
                <a:cs typeface="Times New Roman" panose="02020603050405020304" pitchFamily="18" charset="0"/>
              </a:rPr>
              <a:t>6. </a:t>
            </a:r>
            <a:r>
              <a:rPr lang="en-GB" sz="1600" b="1" kern="1200" dirty="0">
                <a:solidFill>
                  <a:srgbClr val="000000"/>
                </a:solidFill>
                <a:effectLst/>
                <a:ea typeface="Times New Roman" panose="02020603050405020304" pitchFamily="18" charset="0"/>
                <a:cs typeface="Times New Roman" panose="02020603050405020304" pitchFamily="18" charset="0"/>
              </a:rPr>
              <a:t>Must </a:t>
            </a:r>
            <a:r>
              <a:rPr lang="en-GB" sz="1600" kern="1200" dirty="0">
                <a:solidFill>
                  <a:srgbClr val="000000"/>
                </a:solidFill>
                <a:effectLst/>
                <a:ea typeface="Times New Roman" panose="02020603050405020304" pitchFamily="18" charset="0"/>
                <a:cs typeface="Times New Roman" panose="02020603050405020304" pitchFamily="18" charset="0"/>
              </a:rPr>
              <a:t>check if the aspirations have changed (consider them in the context of paid employment, independent living and community participation </a:t>
            </a:r>
            <a:r>
              <a:rPr lang="en-GB" sz="1600" b="1" kern="1200" dirty="0">
                <a:solidFill>
                  <a:srgbClr val="000000"/>
                </a:solidFill>
                <a:effectLst/>
                <a:ea typeface="Times New Roman" panose="02020603050405020304" pitchFamily="18" charset="0"/>
                <a:cs typeface="Times New Roman" panose="02020603050405020304" pitchFamily="18" charset="0"/>
              </a:rPr>
              <a:t>(CoP 9.69) </a:t>
            </a:r>
            <a:endParaRPr lang="en-GB" sz="1600" dirty="0">
              <a:effectLst/>
              <a:ea typeface="Times New Roman" panose="02020603050405020304" pitchFamily="18" charset="0"/>
            </a:endParaRPr>
          </a:p>
          <a:p>
            <a:r>
              <a:rPr lang="en-GB" sz="1600" kern="1200" dirty="0">
                <a:solidFill>
                  <a:srgbClr val="000000"/>
                </a:solidFill>
                <a:effectLst/>
                <a:ea typeface="Times New Roman" panose="02020603050405020304" pitchFamily="18" charset="0"/>
                <a:cs typeface="Times New Roman" panose="02020603050405020304" pitchFamily="18" charset="0"/>
              </a:rPr>
              <a:t>7. </a:t>
            </a:r>
            <a:r>
              <a:rPr lang="en-GB" sz="1600" b="1" dirty="0">
                <a:solidFill>
                  <a:srgbClr val="000000"/>
                </a:solidFill>
                <a:ea typeface="Times New Roman" panose="02020603050405020304" pitchFamily="18" charset="0"/>
                <a:cs typeface="Times New Roman" panose="02020603050405020304" pitchFamily="18" charset="0"/>
              </a:rPr>
              <a:t>M</a:t>
            </a:r>
            <a:r>
              <a:rPr lang="en-GB" sz="1600" b="1" kern="1200" dirty="0">
                <a:solidFill>
                  <a:srgbClr val="000000"/>
                </a:solidFill>
                <a:effectLst/>
                <a:ea typeface="Times New Roman" panose="02020603050405020304" pitchFamily="18" charset="0"/>
                <a:cs typeface="Times New Roman" panose="02020603050405020304" pitchFamily="18" charset="0"/>
              </a:rPr>
              <a:t>ust </a:t>
            </a:r>
            <a:r>
              <a:rPr lang="en-GB" sz="1600" kern="1200" dirty="0">
                <a:solidFill>
                  <a:srgbClr val="000000"/>
                </a:solidFill>
                <a:effectLst/>
                <a:ea typeface="Times New Roman" panose="02020603050405020304" pitchFamily="18" charset="0"/>
                <a:cs typeface="Times New Roman" panose="02020603050405020304" pitchFamily="18" charset="0"/>
              </a:rPr>
              <a:t>check if the parent/</a:t>
            </a:r>
            <a:r>
              <a:rPr lang="en-GB" sz="1600" dirty="0">
                <a:solidFill>
                  <a:srgbClr val="000000"/>
                </a:solidFill>
                <a:ea typeface="Times New Roman" panose="02020603050405020304" pitchFamily="18" charset="0"/>
                <a:cs typeface="Times New Roman" panose="02020603050405020304" pitchFamily="18" charset="0"/>
              </a:rPr>
              <a:t>young person</a:t>
            </a:r>
            <a:r>
              <a:rPr lang="en-GB" sz="1600" kern="1200" dirty="0">
                <a:solidFill>
                  <a:srgbClr val="000000"/>
                </a:solidFill>
                <a:effectLst/>
                <a:ea typeface="Times New Roman" panose="02020603050405020304" pitchFamily="18" charset="0"/>
                <a:cs typeface="Times New Roman" panose="02020603050405020304" pitchFamily="18" charset="0"/>
              </a:rPr>
              <a:t> would like to request a Personal Budget. </a:t>
            </a:r>
          </a:p>
          <a:p>
            <a:r>
              <a:rPr lang="en-GB" dirty="0">
                <a:solidFill>
                  <a:schemeClr val="tx1"/>
                </a:solidFill>
              </a:rPr>
              <a:t>It is important to note that where the word </a:t>
            </a:r>
            <a:r>
              <a:rPr lang="en-GB" b="1" dirty="0">
                <a:solidFill>
                  <a:schemeClr val="tx1"/>
                </a:solidFill>
              </a:rPr>
              <a:t>must</a:t>
            </a:r>
            <a:r>
              <a:rPr lang="en-GB" dirty="0">
                <a:solidFill>
                  <a:schemeClr val="tx1"/>
                </a:solidFill>
              </a:rPr>
              <a:t> is written, it means it has to be followed and where it says </a:t>
            </a:r>
            <a:r>
              <a:rPr lang="en-GB" b="1" dirty="0">
                <a:solidFill>
                  <a:schemeClr val="tx1"/>
                </a:solidFill>
              </a:rPr>
              <a:t>should</a:t>
            </a:r>
            <a:r>
              <a:rPr lang="en-GB" dirty="0">
                <a:solidFill>
                  <a:schemeClr val="tx1"/>
                </a:solidFill>
              </a:rPr>
              <a:t>, this is a recommendation of good practice.</a:t>
            </a:r>
            <a:endParaRPr lang="en-GB" b="1" dirty="0">
              <a:solidFill>
                <a:schemeClr val="tx1"/>
              </a:solidFill>
            </a:endParaRPr>
          </a:p>
          <a:p>
            <a:endParaRPr lang="en-GB" sz="1600" dirty="0">
              <a:effectLst/>
              <a:ea typeface="Times New Roman" panose="02020603050405020304" pitchFamily="18" charset="0"/>
            </a:endParaRPr>
          </a:p>
          <a:p>
            <a:endParaRPr lang="en-GB" dirty="0"/>
          </a:p>
        </p:txBody>
      </p:sp>
      <p:pic>
        <p:nvPicPr>
          <p:cNvPr id="7" name="Audio 6">
            <a:hlinkClick r:id="" action="ppaction://media"/>
            <a:extLst>
              <a:ext uri="{FF2B5EF4-FFF2-40B4-BE49-F238E27FC236}">
                <a16:creationId xmlns:a16="http://schemas.microsoft.com/office/drawing/2014/main" id="{8C5E947E-D134-4A2E-9EED-749E91B11D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76194353"/>
      </p:ext>
    </p:extLst>
  </p:cSld>
  <p:clrMapOvr>
    <a:masterClrMapping/>
  </p:clrMapOvr>
  <mc:AlternateContent xmlns:mc="http://schemas.openxmlformats.org/markup-compatibility/2006" xmlns:p14="http://schemas.microsoft.com/office/powerpoint/2010/main">
    <mc:Choice Requires="p14">
      <p:transition spd="slow" p14:dur="2000" advTm="65054"/>
    </mc:Choice>
    <mc:Fallback xmlns="">
      <p:transition spd="slow" advTm="65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B9362-850F-4107-87F7-79A02BA50ECB}"/>
              </a:ext>
            </a:extLst>
          </p:cNvPr>
          <p:cNvSpPr>
            <a:spLocks noGrp="1"/>
          </p:cNvSpPr>
          <p:nvPr>
            <p:ph type="title"/>
          </p:nvPr>
        </p:nvSpPr>
        <p:spPr/>
        <p:txBody>
          <a:bodyPr/>
          <a:lstStyle/>
          <a:p>
            <a:r>
              <a:rPr lang="en-GB" dirty="0"/>
              <a:t>Top tips</a:t>
            </a:r>
          </a:p>
        </p:txBody>
      </p:sp>
      <p:sp>
        <p:nvSpPr>
          <p:cNvPr id="3" name="Content Placeholder 2">
            <a:extLst>
              <a:ext uri="{FF2B5EF4-FFF2-40B4-BE49-F238E27FC236}">
                <a16:creationId xmlns:a16="http://schemas.microsoft.com/office/drawing/2014/main" id="{A69850BC-4360-4849-B0BE-156F84821B03}"/>
              </a:ext>
            </a:extLst>
          </p:cNvPr>
          <p:cNvSpPr>
            <a:spLocks noGrp="1"/>
          </p:cNvSpPr>
          <p:nvPr>
            <p:ph idx="1"/>
          </p:nvPr>
        </p:nvSpPr>
        <p:spPr/>
        <p:txBody>
          <a:bodyPr/>
          <a:lstStyle/>
          <a:p>
            <a:pPr lvl="0">
              <a:lnSpc>
                <a:spcPct val="107000"/>
              </a:lnSpc>
              <a:buFont typeface="Wingdings" panose="05000000000000000000" pitchFamily="2" charset="2"/>
              <a:buChar char="Ø"/>
              <a:tabLst>
                <a:tab pos="4572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Prepare your own notes for the review meeting and set out what you think needs to change, so you can be sure everything you want to discuss is covered. </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lvl="0">
              <a:lnSpc>
                <a:spcPct val="107000"/>
              </a:lnSpc>
              <a:buFont typeface="Wingdings" panose="05000000000000000000" pitchFamily="2" charset="2"/>
              <a:buChar char="Ø"/>
              <a:tabLst>
                <a:tab pos="4572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Make sure you spend time looking through your child's EHCP prior to the meeting paying particular attention to:</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buFont typeface="Wingdings" panose="05000000000000000000" pitchFamily="2" charset="2"/>
              <a:buChar char="Ø"/>
              <a:tabLst>
                <a:tab pos="4572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Section B – This is your child's SEND, things to consider, changes in child/young person’s needs, updated information regarding how their SEND affects them daily</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lvl="0">
              <a:lnSpc>
                <a:spcPct val="107000"/>
              </a:lnSpc>
              <a:buFont typeface="Wingdings" panose="05000000000000000000" pitchFamily="2" charset="2"/>
              <a:buChar char="Ø"/>
              <a:tabLst>
                <a:tab pos="4572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Section F – Provision for your child, checking that these targets are specific, measurable, achievable, realistic and time frame </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lvl="0">
              <a:lnSpc>
                <a:spcPct val="107000"/>
              </a:lnSpc>
              <a:buFont typeface="Wingdings" panose="05000000000000000000" pitchFamily="2" charset="2"/>
              <a:buChar char="Ø"/>
              <a:tabLst>
                <a:tab pos="4572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Consider the child or young person’s progress towards outcomes and whether the outcomes remain appropriate (E)</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GB" dirty="0"/>
          </a:p>
        </p:txBody>
      </p:sp>
      <p:pic>
        <p:nvPicPr>
          <p:cNvPr id="4" name="Audio 3">
            <a:hlinkClick r:id="" action="ppaction://media"/>
            <a:extLst>
              <a:ext uri="{FF2B5EF4-FFF2-40B4-BE49-F238E27FC236}">
                <a16:creationId xmlns:a16="http://schemas.microsoft.com/office/drawing/2014/main" id="{E8A4F22C-16CA-4C7F-A356-72EBB09D31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31693790"/>
      </p:ext>
    </p:extLst>
  </p:cSld>
  <p:clrMapOvr>
    <a:masterClrMapping/>
  </p:clrMapOvr>
  <mc:AlternateContent xmlns:mc="http://schemas.openxmlformats.org/markup-compatibility/2006" xmlns:p14="http://schemas.microsoft.com/office/powerpoint/2010/main">
    <mc:Choice Requires="p14">
      <p:transition spd="slow" p14:dur="2000" advTm="44268"/>
    </mc:Choice>
    <mc:Fallback xmlns="">
      <p:transition spd="slow" advTm="44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A728F-BA5C-47D8-B608-206F426C7246}"/>
              </a:ext>
            </a:extLst>
          </p:cNvPr>
          <p:cNvSpPr>
            <a:spLocks noGrp="1"/>
          </p:cNvSpPr>
          <p:nvPr>
            <p:ph type="title"/>
          </p:nvPr>
        </p:nvSpPr>
        <p:spPr/>
        <p:txBody>
          <a:bodyPr/>
          <a:lstStyle/>
          <a:p>
            <a:r>
              <a:rPr lang="en-GB" dirty="0"/>
              <a:t>SECTION B (Needs)</a:t>
            </a:r>
          </a:p>
        </p:txBody>
      </p:sp>
      <p:sp>
        <p:nvSpPr>
          <p:cNvPr id="3" name="Content Placeholder 2">
            <a:extLst>
              <a:ext uri="{FF2B5EF4-FFF2-40B4-BE49-F238E27FC236}">
                <a16:creationId xmlns:a16="http://schemas.microsoft.com/office/drawing/2014/main" id="{31969E9A-AE95-4179-9089-7ABA6C21DF39}"/>
              </a:ext>
            </a:extLst>
          </p:cNvPr>
          <p:cNvSpPr>
            <a:spLocks noGrp="1"/>
          </p:cNvSpPr>
          <p:nvPr>
            <p:ph idx="1"/>
          </p:nvPr>
        </p:nvSpPr>
        <p:spPr/>
        <p:txBody>
          <a:bodyPr/>
          <a:lstStyle/>
          <a:p>
            <a:r>
              <a:rPr lang="en-GB" dirty="0"/>
              <a:t>This should specify all your child/young person’s SEN</a:t>
            </a:r>
          </a:p>
          <a:p>
            <a:endParaRPr lang="en-GB" dirty="0"/>
          </a:p>
          <a:p>
            <a:r>
              <a:rPr lang="en-GB" dirty="0"/>
              <a:t>Any up to date information regarding the needs of your child/young person – This information can be evidenced in the form of one plans or reports from other professionals working with your child/young person.  </a:t>
            </a:r>
          </a:p>
          <a:p>
            <a:endParaRPr lang="en-GB" dirty="0"/>
          </a:p>
          <a:p>
            <a:pPr algn="ctr"/>
            <a:r>
              <a:rPr lang="en-GB" sz="4400" b="1" dirty="0">
                <a:solidFill>
                  <a:srgbClr val="FF0000"/>
                </a:solidFill>
              </a:rPr>
              <a:t>It does not have to mean a formal diagnosis</a:t>
            </a:r>
          </a:p>
        </p:txBody>
      </p:sp>
      <p:pic>
        <p:nvPicPr>
          <p:cNvPr id="5" name="Audio 4">
            <a:hlinkClick r:id="" action="ppaction://media"/>
            <a:extLst>
              <a:ext uri="{FF2B5EF4-FFF2-40B4-BE49-F238E27FC236}">
                <a16:creationId xmlns:a16="http://schemas.microsoft.com/office/drawing/2014/main" id="{2D97EB31-DF2F-41CB-B1C4-8FE3D631FC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78715356"/>
      </p:ext>
    </p:extLst>
  </p:cSld>
  <p:clrMapOvr>
    <a:masterClrMapping/>
  </p:clrMapOvr>
  <mc:AlternateContent xmlns:mc="http://schemas.openxmlformats.org/markup-compatibility/2006" xmlns:p14="http://schemas.microsoft.com/office/powerpoint/2010/main">
    <mc:Choice Requires="p14">
      <p:transition spd="slow" p14:dur="2000" advTm="36835"/>
    </mc:Choice>
    <mc:Fallback xmlns="">
      <p:transition spd="slow" advTm="36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1456</TotalTime>
  <Words>1408</Words>
  <Application>Microsoft Office PowerPoint</Application>
  <PresentationFormat>Widescreen</PresentationFormat>
  <Paragraphs>98</Paragraphs>
  <Slides>17</Slides>
  <Notes>7</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Times New Roman</vt:lpstr>
      <vt:lpstr>Wingdings</vt:lpstr>
      <vt:lpstr>Retrospect</vt:lpstr>
      <vt:lpstr>Annual Reviews</vt:lpstr>
      <vt:lpstr>Contents of todays training</vt:lpstr>
      <vt:lpstr>The law states that an AR is….</vt:lpstr>
      <vt:lpstr>Why do we have Annual Review?  </vt:lpstr>
      <vt:lpstr>Timeline for holding the AR:</vt:lpstr>
      <vt:lpstr>The meeting</vt:lpstr>
      <vt:lpstr>7 Key points to be discussed</vt:lpstr>
      <vt:lpstr>Top tips</vt:lpstr>
      <vt:lpstr>SECTION B (Needs)</vt:lpstr>
      <vt:lpstr>SECTION F (Provision)</vt:lpstr>
      <vt:lpstr>Outcomes Section E</vt:lpstr>
      <vt:lpstr>AFTER THE Annual Review:</vt:lpstr>
      <vt:lpstr>Decision of the LA:</vt:lpstr>
      <vt:lpstr>Within 8 weeks of your response:</vt:lpstr>
      <vt:lpstr>Important dates:</vt:lpstr>
      <vt:lpstr>A summary video of the AR process produced by the Council of Disabled Children:  </vt:lpstr>
      <vt:lpstr>Useful 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Reviews</dc:title>
  <dc:creator>Hannah Knight - SEND Information, Advice &amp; Support Worker</dc:creator>
  <cp:lastModifiedBy>Clare Woodcock - SEND IASS Manager</cp:lastModifiedBy>
  <cp:revision>89</cp:revision>
  <dcterms:created xsi:type="dcterms:W3CDTF">2021-02-04T11:46:53Z</dcterms:created>
  <dcterms:modified xsi:type="dcterms:W3CDTF">2022-03-30T08:11:28Z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9d8be9e-c8d9-4b9c-bd40-2c27cc7ea2e6_Enabled">
    <vt:lpwstr>true</vt:lpwstr>
  </property>
  <property fmtid="{D5CDD505-2E9C-101B-9397-08002B2CF9AE}" pid="3" name="MSIP_Label_39d8be9e-c8d9-4b9c-bd40-2c27cc7ea2e6_SetDate">
    <vt:lpwstr>2021-02-04T12:27:56Z</vt:lpwstr>
  </property>
  <property fmtid="{D5CDD505-2E9C-101B-9397-08002B2CF9AE}" pid="4" name="MSIP_Label_39d8be9e-c8d9-4b9c-bd40-2c27cc7ea2e6_Method">
    <vt:lpwstr>Standard</vt:lpwstr>
  </property>
  <property fmtid="{D5CDD505-2E9C-101B-9397-08002B2CF9AE}" pid="5" name="MSIP_Label_39d8be9e-c8d9-4b9c-bd40-2c27cc7ea2e6_Name">
    <vt:lpwstr>39d8be9e-c8d9-4b9c-bd40-2c27cc7ea2e6</vt:lpwstr>
  </property>
  <property fmtid="{D5CDD505-2E9C-101B-9397-08002B2CF9AE}" pid="6" name="MSIP_Label_39d8be9e-c8d9-4b9c-bd40-2c27cc7ea2e6_SiteId">
    <vt:lpwstr>a8b4324f-155c-4215-a0f1-7ed8cc9a992f</vt:lpwstr>
  </property>
  <property fmtid="{D5CDD505-2E9C-101B-9397-08002B2CF9AE}" pid="7" name="MSIP_Label_39d8be9e-c8d9-4b9c-bd40-2c27cc7ea2e6_ActionId">
    <vt:lpwstr>bc3782d9-4896-45de-b711-00009fede03f</vt:lpwstr>
  </property>
  <property fmtid="{D5CDD505-2E9C-101B-9397-08002B2CF9AE}" pid="8" name="MSIP_Label_39d8be9e-c8d9-4b9c-bd40-2c27cc7ea2e6_ContentBits">
    <vt:lpwstr>0</vt:lpwstr>
  </property>
</Properties>
</file>