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968" r:id="rId1"/>
  </p:sldMasterIdLst>
  <p:notesMasterIdLst>
    <p:notesMasterId r:id="rId25"/>
  </p:notesMasterIdLst>
  <p:handoutMasterIdLst>
    <p:handoutMasterId r:id="rId26"/>
  </p:handoutMasterIdLst>
  <p:sldIdLst>
    <p:sldId id="256" r:id="rId2"/>
    <p:sldId id="275" r:id="rId3"/>
    <p:sldId id="284" r:id="rId4"/>
    <p:sldId id="285" r:id="rId5"/>
    <p:sldId id="278" r:id="rId6"/>
    <p:sldId id="259" r:id="rId7"/>
    <p:sldId id="286" r:id="rId8"/>
    <p:sldId id="262" r:id="rId9"/>
    <p:sldId id="271" r:id="rId10"/>
    <p:sldId id="263" r:id="rId11"/>
    <p:sldId id="272" r:id="rId12"/>
    <p:sldId id="264" r:id="rId13"/>
    <p:sldId id="265" r:id="rId14"/>
    <p:sldId id="289" r:id="rId15"/>
    <p:sldId id="269" r:id="rId16"/>
    <p:sldId id="287" r:id="rId17"/>
    <p:sldId id="270" r:id="rId18"/>
    <p:sldId id="281" r:id="rId19"/>
    <p:sldId id="292" r:id="rId20"/>
    <p:sldId id="282" r:id="rId21"/>
    <p:sldId id="293" r:id="rId22"/>
    <p:sldId id="288" r:id="rId23"/>
    <p:sldId id="294"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nah Knight - SEND Information, Advice &amp; Support Worker" initials="HK-SIA&amp;SW" lastIdx="1" clrIdx="0">
    <p:extLst>
      <p:ext uri="{19B8F6BF-5375-455C-9EA6-DF929625EA0E}">
        <p15:presenceInfo xmlns:p15="http://schemas.microsoft.com/office/powerpoint/2012/main" userId="S::Hannah.Knight@essex.gov.uk::516e9504-2155-42e0-b642-9d1a72b5ca4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2560"/>
    <a:srgbClr val="0033A0"/>
    <a:srgbClr val="00205B"/>
    <a:srgbClr val="8C4799"/>
    <a:srgbClr val="6A3460"/>
    <a:srgbClr val="7A9A01"/>
    <a:srgbClr val="CE0058"/>
    <a:srgbClr val="F3CF45"/>
    <a:srgbClr val="773141"/>
    <a:srgbClr val="5D4F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5" autoAdjust="0"/>
    <p:restoredTop sz="64697" autoAdjust="0"/>
  </p:normalViewPr>
  <p:slideViewPr>
    <p:cSldViewPr>
      <p:cViewPr>
        <p:scale>
          <a:sx n="100" d="100"/>
          <a:sy n="100" d="100"/>
        </p:scale>
        <p:origin x="-278" y="-1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199087F2-8B71-4117-8167-DE6095F7FBD4}"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399B9BF-9640-4A4A-A536-0A2544EEF8C5}">
      <dgm:prSet custT="1"/>
      <dgm:spPr/>
      <dgm:t>
        <a:bodyPr/>
        <a:lstStyle/>
        <a:p>
          <a:r>
            <a:rPr lang="en-US" sz="1800" i="1" dirty="0">
              <a:solidFill>
                <a:schemeClr val="bg1"/>
              </a:solidFill>
            </a:rPr>
            <a:t>Section 36 of the Children and Families Act states that</a:t>
          </a:r>
          <a:r>
            <a:rPr lang="en-US" sz="1800" dirty="0"/>
            <a:t>:</a:t>
          </a:r>
        </a:p>
      </dgm:t>
    </dgm:pt>
    <dgm:pt modelId="{CEA7397E-68A6-40B7-8DC9-E0D3A82D9630}" type="parTrans" cxnId="{AA51E8AF-E75B-4B84-A56C-F851EA4437EE}">
      <dgm:prSet/>
      <dgm:spPr/>
      <dgm:t>
        <a:bodyPr/>
        <a:lstStyle/>
        <a:p>
          <a:endParaRPr lang="en-US"/>
        </a:p>
      </dgm:t>
    </dgm:pt>
    <dgm:pt modelId="{783A1BD0-331A-4999-B65F-895C415E7AAE}" type="sibTrans" cxnId="{AA51E8AF-E75B-4B84-A56C-F851EA4437EE}">
      <dgm:prSet/>
      <dgm:spPr/>
      <dgm:t>
        <a:bodyPr/>
        <a:lstStyle/>
        <a:p>
          <a:endParaRPr lang="en-US"/>
        </a:p>
      </dgm:t>
    </dgm:pt>
    <dgm:pt modelId="{8FD9270B-2ABA-405C-BF01-D6ECE78B368E}">
      <dgm:prSet custT="1"/>
      <dgm:spPr/>
      <dgm:t>
        <a:bodyPr/>
        <a:lstStyle/>
        <a:p>
          <a:r>
            <a:rPr lang="en-US" sz="1800" dirty="0"/>
            <a:t>The following people have a specific right to ask a local authority to conduct an education, health and care needs assessment for a child or young person aged between 0 and 25: </a:t>
          </a:r>
        </a:p>
      </dgm:t>
    </dgm:pt>
    <dgm:pt modelId="{FA76C1B5-F6C7-4652-A899-F40BADD5B45B}" type="parTrans" cxnId="{BBF92384-EBB8-49CF-9181-CBC5CD3007EE}">
      <dgm:prSet/>
      <dgm:spPr/>
      <dgm:t>
        <a:bodyPr/>
        <a:lstStyle/>
        <a:p>
          <a:endParaRPr lang="en-US"/>
        </a:p>
      </dgm:t>
    </dgm:pt>
    <dgm:pt modelId="{073F51FB-6B02-4E4B-A9CB-78597480D473}" type="sibTrans" cxnId="{BBF92384-EBB8-49CF-9181-CBC5CD3007EE}">
      <dgm:prSet/>
      <dgm:spPr/>
      <dgm:t>
        <a:bodyPr/>
        <a:lstStyle/>
        <a:p>
          <a:endParaRPr lang="en-US"/>
        </a:p>
      </dgm:t>
    </dgm:pt>
    <dgm:pt modelId="{6BA28C31-F3E8-433F-8453-F4A6E3A8031E}">
      <dgm:prSet custT="1"/>
      <dgm:spPr/>
      <dgm:t>
        <a:bodyPr/>
        <a:lstStyle/>
        <a:p>
          <a:r>
            <a:rPr lang="en-US" sz="1800" dirty="0"/>
            <a:t>• the child’s parent/</a:t>
          </a:r>
          <a:r>
            <a:rPr lang="en-US" sz="1800" dirty="0" err="1"/>
            <a:t>carer</a:t>
          </a:r>
          <a:endParaRPr lang="en-US" sz="1800" dirty="0"/>
        </a:p>
      </dgm:t>
    </dgm:pt>
    <dgm:pt modelId="{819D3952-81DF-4470-AF6D-8767173670A2}" type="parTrans" cxnId="{56951EE3-F096-416D-A911-26D4112C8050}">
      <dgm:prSet/>
      <dgm:spPr/>
      <dgm:t>
        <a:bodyPr/>
        <a:lstStyle/>
        <a:p>
          <a:endParaRPr lang="en-US"/>
        </a:p>
      </dgm:t>
    </dgm:pt>
    <dgm:pt modelId="{4D891E44-0F83-4BC1-BB7A-C5F6DEFE0D6B}" type="sibTrans" cxnId="{56951EE3-F096-416D-A911-26D4112C8050}">
      <dgm:prSet/>
      <dgm:spPr/>
      <dgm:t>
        <a:bodyPr/>
        <a:lstStyle/>
        <a:p>
          <a:endParaRPr lang="en-US"/>
        </a:p>
      </dgm:t>
    </dgm:pt>
    <dgm:pt modelId="{FE6B74CF-F6EC-4919-AC97-B538C0B0C7C1}">
      <dgm:prSet custT="1"/>
      <dgm:spPr/>
      <dgm:t>
        <a:bodyPr/>
        <a:lstStyle/>
        <a:p>
          <a:r>
            <a:rPr lang="en-US" sz="1800" dirty="0"/>
            <a:t>• a young person over the age of 16 but under the age of 25, and </a:t>
          </a:r>
        </a:p>
      </dgm:t>
    </dgm:pt>
    <dgm:pt modelId="{A11FE85C-EDEA-432D-A027-9A4391F14C40}" type="parTrans" cxnId="{3F96B900-3CCF-458E-AA83-A47E79F8A558}">
      <dgm:prSet/>
      <dgm:spPr/>
      <dgm:t>
        <a:bodyPr/>
        <a:lstStyle/>
        <a:p>
          <a:endParaRPr lang="en-US"/>
        </a:p>
      </dgm:t>
    </dgm:pt>
    <dgm:pt modelId="{B9042AB3-4411-4EF2-B34E-E0578EA6AC37}" type="sibTrans" cxnId="{3F96B900-3CCF-458E-AA83-A47E79F8A558}">
      <dgm:prSet/>
      <dgm:spPr/>
      <dgm:t>
        <a:bodyPr/>
        <a:lstStyle/>
        <a:p>
          <a:endParaRPr lang="en-US"/>
        </a:p>
      </dgm:t>
    </dgm:pt>
    <dgm:pt modelId="{F349709A-28D1-4149-BE2D-360E28C3D4D2}">
      <dgm:prSet custT="1"/>
      <dgm:spPr/>
      <dgm:t>
        <a:bodyPr/>
        <a:lstStyle/>
        <a:p>
          <a:r>
            <a:rPr lang="en-US" sz="1800" dirty="0"/>
            <a:t>• a person acting on behalf of a school or post-16 institution (this should ideally be with the knowledge and agreement of the parent or young person where possible) </a:t>
          </a:r>
        </a:p>
      </dgm:t>
    </dgm:pt>
    <dgm:pt modelId="{424A9DE4-6C7C-4792-95DE-A9DD33C2230C}" type="parTrans" cxnId="{5520BAA5-06BE-4E6B-9068-DA21A386DCF5}">
      <dgm:prSet/>
      <dgm:spPr/>
      <dgm:t>
        <a:bodyPr/>
        <a:lstStyle/>
        <a:p>
          <a:endParaRPr lang="en-US"/>
        </a:p>
      </dgm:t>
    </dgm:pt>
    <dgm:pt modelId="{7B1EED2F-694D-4027-BD52-0B2C56CFD8D7}" type="sibTrans" cxnId="{5520BAA5-06BE-4E6B-9068-DA21A386DCF5}">
      <dgm:prSet/>
      <dgm:spPr/>
      <dgm:t>
        <a:bodyPr/>
        <a:lstStyle/>
        <a:p>
          <a:endParaRPr lang="en-US"/>
        </a:p>
      </dgm:t>
    </dgm:pt>
    <dgm:pt modelId="{BF528E09-AC32-4384-BEA5-071D3373024B}" type="pres">
      <dgm:prSet presAssocID="{199087F2-8B71-4117-8167-DE6095F7FBD4}" presName="linear" presStyleCnt="0">
        <dgm:presLayoutVars>
          <dgm:animLvl val="lvl"/>
          <dgm:resizeHandles val="exact"/>
        </dgm:presLayoutVars>
      </dgm:prSet>
      <dgm:spPr/>
    </dgm:pt>
    <dgm:pt modelId="{1A62D82E-CCA9-49C7-9AD5-B12B49F10CEA}" type="pres">
      <dgm:prSet presAssocID="{3399B9BF-9640-4A4A-A536-0A2544EEF8C5}" presName="parentText" presStyleLbl="node1" presStyleIdx="0" presStyleCnt="5">
        <dgm:presLayoutVars>
          <dgm:chMax val="0"/>
          <dgm:bulletEnabled val="1"/>
        </dgm:presLayoutVars>
      </dgm:prSet>
      <dgm:spPr/>
    </dgm:pt>
    <dgm:pt modelId="{22D4A739-10E1-40A1-AEE1-43E17ACBD10D}" type="pres">
      <dgm:prSet presAssocID="{783A1BD0-331A-4999-B65F-895C415E7AAE}" presName="spacer" presStyleCnt="0"/>
      <dgm:spPr/>
    </dgm:pt>
    <dgm:pt modelId="{3C05B48B-77EC-4786-9947-499E594C6EFC}" type="pres">
      <dgm:prSet presAssocID="{8FD9270B-2ABA-405C-BF01-D6ECE78B368E}" presName="parentText" presStyleLbl="node1" presStyleIdx="1" presStyleCnt="5">
        <dgm:presLayoutVars>
          <dgm:chMax val="0"/>
          <dgm:bulletEnabled val="1"/>
        </dgm:presLayoutVars>
      </dgm:prSet>
      <dgm:spPr/>
    </dgm:pt>
    <dgm:pt modelId="{3C6F8DEA-4D0A-49A1-823A-F1D430098DAC}" type="pres">
      <dgm:prSet presAssocID="{073F51FB-6B02-4E4B-A9CB-78597480D473}" presName="spacer" presStyleCnt="0"/>
      <dgm:spPr/>
    </dgm:pt>
    <dgm:pt modelId="{55D0786D-1FF1-4F77-84BC-21ABFF827085}" type="pres">
      <dgm:prSet presAssocID="{6BA28C31-F3E8-433F-8453-F4A6E3A8031E}" presName="parentText" presStyleLbl="node1" presStyleIdx="2" presStyleCnt="5">
        <dgm:presLayoutVars>
          <dgm:chMax val="0"/>
          <dgm:bulletEnabled val="1"/>
        </dgm:presLayoutVars>
      </dgm:prSet>
      <dgm:spPr/>
    </dgm:pt>
    <dgm:pt modelId="{DFF37C80-667B-4222-A1C2-BFC442DF66CB}" type="pres">
      <dgm:prSet presAssocID="{4D891E44-0F83-4BC1-BB7A-C5F6DEFE0D6B}" presName="spacer" presStyleCnt="0"/>
      <dgm:spPr/>
    </dgm:pt>
    <dgm:pt modelId="{1BA8952C-F063-4301-AB3C-7EECCA2BD264}" type="pres">
      <dgm:prSet presAssocID="{FE6B74CF-F6EC-4919-AC97-B538C0B0C7C1}" presName="parentText" presStyleLbl="node1" presStyleIdx="3" presStyleCnt="5">
        <dgm:presLayoutVars>
          <dgm:chMax val="0"/>
          <dgm:bulletEnabled val="1"/>
        </dgm:presLayoutVars>
      </dgm:prSet>
      <dgm:spPr/>
    </dgm:pt>
    <dgm:pt modelId="{093A7CE0-D5CA-422D-8F58-D049F1B51F27}" type="pres">
      <dgm:prSet presAssocID="{B9042AB3-4411-4EF2-B34E-E0578EA6AC37}" presName="spacer" presStyleCnt="0"/>
      <dgm:spPr/>
    </dgm:pt>
    <dgm:pt modelId="{6791FDB1-382C-4AB2-966B-5350ECE76471}" type="pres">
      <dgm:prSet presAssocID="{F349709A-28D1-4149-BE2D-360E28C3D4D2}" presName="parentText" presStyleLbl="node1" presStyleIdx="4" presStyleCnt="5">
        <dgm:presLayoutVars>
          <dgm:chMax val="0"/>
          <dgm:bulletEnabled val="1"/>
        </dgm:presLayoutVars>
      </dgm:prSet>
      <dgm:spPr/>
    </dgm:pt>
  </dgm:ptLst>
  <dgm:cxnLst>
    <dgm:cxn modelId="{3F96B900-3CCF-458E-AA83-A47E79F8A558}" srcId="{199087F2-8B71-4117-8167-DE6095F7FBD4}" destId="{FE6B74CF-F6EC-4919-AC97-B538C0B0C7C1}" srcOrd="3" destOrd="0" parTransId="{A11FE85C-EDEA-432D-A027-9A4391F14C40}" sibTransId="{B9042AB3-4411-4EF2-B34E-E0578EA6AC37}"/>
    <dgm:cxn modelId="{0FF7D36E-AB95-4D09-8918-05B28DEE94EB}" type="presOf" srcId="{199087F2-8B71-4117-8167-DE6095F7FBD4}" destId="{BF528E09-AC32-4384-BEA5-071D3373024B}" srcOrd="0" destOrd="0" presId="urn:microsoft.com/office/officeart/2005/8/layout/vList2"/>
    <dgm:cxn modelId="{DCB6E875-A9A2-4E46-A103-D64B9B0A9670}" type="presOf" srcId="{FE6B74CF-F6EC-4919-AC97-B538C0B0C7C1}" destId="{1BA8952C-F063-4301-AB3C-7EECCA2BD264}" srcOrd="0" destOrd="0" presId="urn:microsoft.com/office/officeart/2005/8/layout/vList2"/>
    <dgm:cxn modelId="{BBF92384-EBB8-49CF-9181-CBC5CD3007EE}" srcId="{199087F2-8B71-4117-8167-DE6095F7FBD4}" destId="{8FD9270B-2ABA-405C-BF01-D6ECE78B368E}" srcOrd="1" destOrd="0" parTransId="{FA76C1B5-F6C7-4652-A899-F40BADD5B45B}" sibTransId="{073F51FB-6B02-4E4B-A9CB-78597480D473}"/>
    <dgm:cxn modelId="{F5D38984-577C-4FE3-BFD5-600CB80518AD}" type="presOf" srcId="{3399B9BF-9640-4A4A-A536-0A2544EEF8C5}" destId="{1A62D82E-CCA9-49C7-9AD5-B12B49F10CEA}" srcOrd="0" destOrd="0" presId="urn:microsoft.com/office/officeart/2005/8/layout/vList2"/>
    <dgm:cxn modelId="{5520BAA5-06BE-4E6B-9068-DA21A386DCF5}" srcId="{199087F2-8B71-4117-8167-DE6095F7FBD4}" destId="{F349709A-28D1-4149-BE2D-360E28C3D4D2}" srcOrd="4" destOrd="0" parTransId="{424A9DE4-6C7C-4792-95DE-A9DD33C2230C}" sibTransId="{7B1EED2F-694D-4027-BD52-0B2C56CFD8D7}"/>
    <dgm:cxn modelId="{680D06A9-B166-4FB1-B716-54D963D3CB32}" type="presOf" srcId="{F349709A-28D1-4149-BE2D-360E28C3D4D2}" destId="{6791FDB1-382C-4AB2-966B-5350ECE76471}" srcOrd="0" destOrd="0" presId="urn:microsoft.com/office/officeart/2005/8/layout/vList2"/>
    <dgm:cxn modelId="{AA51E8AF-E75B-4B84-A56C-F851EA4437EE}" srcId="{199087F2-8B71-4117-8167-DE6095F7FBD4}" destId="{3399B9BF-9640-4A4A-A536-0A2544EEF8C5}" srcOrd="0" destOrd="0" parTransId="{CEA7397E-68A6-40B7-8DC9-E0D3A82D9630}" sibTransId="{783A1BD0-331A-4999-B65F-895C415E7AAE}"/>
    <dgm:cxn modelId="{56951EE3-F096-416D-A911-26D4112C8050}" srcId="{199087F2-8B71-4117-8167-DE6095F7FBD4}" destId="{6BA28C31-F3E8-433F-8453-F4A6E3A8031E}" srcOrd="2" destOrd="0" parTransId="{819D3952-81DF-4470-AF6D-8767173670A2}" sibTransId="{4D891E44-0F83-4BC1-BB7A-C5F6DEFE0D6B}"/>
    <dgm:cxn modelId="{60927FF2-0988-4A9F-B13C-7D8EEC518DEB}" type="presOf" srcId="{6BA28C31-F3E8-433F-8453-F4A6E3A8031E}" destId="{55D0786D-1FF1-4F77-84BC-21ABFF827085}" srcOrd="0" destOrd="0" presId="urn:microsoft.com/office/officeart/2005/8/layout/vList2"/>
    <dgm:cxn modelId="{B9322CF7-48BA-4867-8DC8-4AFC3DB44E68}" type="presOf" srcId="{8FD9270B-2ABA-405C-BF01-D6ECE78B368E}" destId="{3C05B48B-77EC-4786-9947-499E594C6EFC}" srcOrd="0" destOrd="0" presId="urn:microsoft.com/office/officeart/2005/8/layout/vList2"/>
    <dgm:cxn modelId="{E8847D7F-81C5-4112-B8B5-2F6A3C4D5E31}" type="presParOf" srcId="{BF528E09-AC32-4384-BEA5-071D3373024B}" destId="{1A62D82E-CCA9-49C7-9AD5-B12B49F10CEA}" srcOrd="0" destOrd="0" presId="urn:microsoft.com/office/officeart/2005/8/layout/vList2"/>
    <dgm:cxn modelId="{2BAAF635-A244-46E0-BDA5-FFC1E6F58FE6}" type="presParOf" srcId="{BF528E09-AC32-4384-BEA5-071D3373024B}" destId="{22D4A739-10E1-40A1-AEE1-43E17ACBD10D}" srcOrd="1" destOrd="0" presId="urn:microsoft.com/office/officeart/2005/8/layout/vList2"/>
    <dgm:cxn modelId="{47DDDEF3-A874-45BB-855D-6576707EEAD2}" type="presParOf" srcId="{BF528E09-AC32-4384-BEA5-071D3373024B}" destId="{3C05B48B-77EC-4786-9947-499E594C6EFC}" srcOrd="2" destOrd="0" presId="urn:microsoft.com/office/officeart/2005/8/layout/vList2"/>
    <dgm:cxn modelId="{CEDC8012-C2AB-4F5B-90B6-6CAEB6A6FCE4}" type="presParOf" srcId="{BF528E09-AC32-4384-BEA5-071D3373024B}" destId="{3C6F8DEA-4D0A-49A1-823A-F1D430098DAC}" srcOrd="3" destOrd="0" presId="urn:microsoft.com/office/officeart/2005/8/layout/vList2"/>
    <dgm:cxn modelId="{0EA3E3C5-6D55-49E4-A037-C7AB174878F8}" type="presParOf" srcId="{BF528E09-AC32-4384-BEA5-071D3373024B}" destId="{55D0786D-1FF1-4F77-84BC-21ABFF827085}" srcOrd="4" destOrd="0" presId="urn:microsoft.com/office/officeart/2005/8/layout/vList2"/>
    <dgm:cxn modelId="{99A2F25F-5CB5-43F9-A708-926036EFEE60}" type="presParOf" srcId="{BF528E09-AC32-4384-BEA5-071D3373024B}" destId="{DFF37C80-667B-4222-A1C2-BFC442DF66CB}" srcOrd="5" destOrd="0" presId="urn:microsoft.com/office/officeart/2005/8/layout/vList2"/>
    <dgm:cxn modelId="{03B22B2A-ED8D-46C5-B374-066D396404DA}" type="presParOf" srcId="{BF528E09-AC32-4384-BEA5-071D3373024B}" destId="{1BA8952C-F063-4301-AB3C-7EECCA2BD264}" srcOrd="6" destOrd="0" presId="urn:microsoft.com/office/officeart/2005/8/layout/vList2"/>
    <dgm:cxn modelId="{69C20BF8-7A56-4F4B-B3BE-90DD369BC73A}" type="presParOf" srcId="{BF528E09-AC32-4384-BEA5-071D3373024B}" destId="{093A7CE0-D5CA-422D-8F58-D049F1B51F27}" srcOrd="7" destOrd="0" presId="urn:microsoft.com/office/officeart/2005/8/layout/vList2"/>
    <dgm:cxn modelId="{B8F04282-B4BF-43D2-9628-1CA546CFE99B}" type="presParOf" srcId="{BF528E09-AC32-4384-BEA5-071D3373024B}" destId="{6791FDB1-382C-4AB2-966B-5350ECE76471}"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F5B66D-92B2-41EF-A0E9-B738EF66A8E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6785CCE-638B-4980-A375-9B98C364CD23}">
      <dgm:prSet/>
      <dgm:spPr/>
      <dgm:t>
        <a:bodyPr/>
        <a:lstStyle/>
        <a:p>
          <a:pPr>
            <a:lnSpc>
              <a:spcPct val="100000"/>
            </a:lnSpc>
          </a:pPr>
          <a:r>
            <a:rPr lang="en-GB"/>
            <a:t>You will receive a letter from the LA</a:t>
          </a:r>
          <a:endParaRPr lang="en-US"/>
        </a:p>
      </dgm:t>
    </dgm:pt>
    <dgm:pt modelId="{0766B25E-1319-4F2A-859A-00E624844FC3}" type="parTrans" cxnId="{B44EAB2A-C5FC-4B67-822E-B0A263EDC014}">
      <dgm:prSet/>
      <dgm:spPr/>
      <dgm:t>
        <a:bodyPr/>
        <a:lstStyle/>
        <a:p>
          <a:endParaRPr lang="en-US"/>
        </a:p>
      </dgm:t>
    </dgm:pt>
    <dgm:pt modelId="{B7BC7942-F2DC-4EE0-A569-3E7782A25883}" type="sibTrans" cxnId="{B44EAB2A-C5FC-4B67-822E-B0A263EDC014}">
      <dgm:prSet/>
      <dgm:spPr/>
      <dgm:t>
        <a:bodyPr/>
        <a:lstStyle/>
        <a:p>
          <a:endParaRPr lang="en-US"/>
        </a:p>
      </dgm:t>
    </dgm:pt>
    <dgm:pt modelId="{326D5B84-B7C6-4E49-9497-19C44B161DED}">
      <dgm:prSet/>
      <dgm:spPr/>
      <dgm:t>
        <a:bodyPr/>
        <a:lstStyle/>
        <a:p>
          <a:pPr>
            <a:lnSpc>
              <a:spcPct val="100000"/>
            </a:lnSpc>
          </a:pPr>
          <a:r>
            <a:rPr lang="en-GB"/>
            <a:t>You will be given your rights to appeal and information about mediation</a:t>
          </a:r>
          <a:endParaRPr lang="en-US"/>
        </a:p>
      </dgm:t>
    </dgm:pt>
    <dgm:pt modelId="{9A9B6811-2808-4BAF-B7EF-CF185F79B2D6}" type="parTrans" cxnId="{34259158-50B8-4E7C-8C5C-1A202F59C36E}">
      <dgm:prSet/>
      <dgm:spPr/>
      <dgm:t>
        <a:bodyPr/>
        <a:lstStyle/>
        <a:p>
          <a:endParaRPr lang="en-US"/>
        </a:p>
      </dgm:t>
    </dgm:pt>
    <dgm:pt modelId="{511D355C-9B8E-4FEC-93C0-DDE0CD742533}" type="sibTrans" cxnId="{34259158-50B8-4E7C-8C5C-1A202F59C36E}">
      <dgm:prSet/>
      <dgm:spPr/>
      <dgm:t>
        <a:bodyPr/>
        <a:lstStyle/>
        <a:p>
          <a:endParaRPr lang="en-US"/>
        </a:p>
      </dgm:t>
    </dgm:pt>
    <dgm:pt modelId="{1A916C15-5BD8-488C-8E3A-A74D9CF5CCFF}">
      <dgm:prSet/>
      <dgm:spPr/>
      <dgm:t>
        <a:bodyPr/>
        <a:lstStyle/>
        <a:p>
          <a:pPr>
            <a:lnSpc>
              <a:spcPct val="100000"/>
            </a:lnSpc>
          </a:pPr>
          <a:r>
            <a:rPr lang="en-GB"/>
            <a:t>Opportunity for a Way forward meeting</a:t>
          </a:r>
          <a:endParaRPr lang="en-US"/>
        </a:p>
      </dgm:t>
    </dgm:pt>
    <dgm:pt modelId="{494C1992-9DE5-43C0-87CF-437BAF0F2A36}" type="parTrans" cxnId="{237E5607-B78C-4A9A-8788-03F5D2E55769}">
      <dgm:prSet/>
      <dgm:spPr/>
      <dgm:t>
        <a:bodyPr/>
        <a:lstStyle/>
        <a:p>
          <a:endParaRPr lang="en-US"/>
        </a:p>
      </dgm:t>
    </dgm:pt>
    <dgm:pt modelId="{E95189BC-02D8-49E4-8B5F-0AF2E3DA3F60}" type="sibTrans" cxnId="{237E5607-B78C-4A9A-8788-03F5D2E55769}">
      <dgm:prSet/>
      <dgm:spPr/>
      <dgm:t>
        <a:bodyPr/>
        <a:lstStyle/>
        <a:p>
          <a:endParaRPr lang="en-US"/>
        </a:p>
      </dgm:t>
    </dgm:pt>
    <dgm:pt modelId="{E1AD6E19-C669-48AA-8735-C6414B960C25}" type="pres">
      <dgm:prSet presAssocID="{36F5B66D-92B2-41EF-A0E9-B738EF66A8E4}" presName="root" presStyleCnt="0">
        <dgm:presLayoutVars>
          <dgm:dir/>
          <dgm:resizeHandles val="exact"/>
        </dgm:presLayoutVars>
      </dgm:prSet>
      <dgm:spPr/>
    </dgm:pt>
    <dgm:pt modelId="{85D8B6B0-FE88-4350-BD04-85C342D3E562}" type="pres">
      <dgm:prSet presAssocID="{96785CCE-638B-4980-A375-9B98C364CD23}" presName="compNode" presStyleCnt="0"/>
      <dgm:spPr/>
    </dgm:pt>
    <dgm:pt modelId="{7F0D7A02-9D93-467E-8263-9010AA70CC00}" type="pres">
      <dgm:prSet presAssocID="{96785CCE-638B-4980-A375-9B98C364CD23}" presName="bgRect" presStyleLbl="bgShp" presStyleIdx="0" presStyleCnt="3"/>
      <dgm:spPr/>
    </dgm:pt>
    <dgm:pt modelId="{2FD20A1B-676E-44B3-8E58-1A3D1A1A6355}" type="pres">
      <dgm:prSet presAssocID="{96785CCE-638B-4980-A375-9B98C364CD2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nvelope"/>
        </a:ext>
      </dgm:extLst>
    </dgm:pt>
    <dgm:pt modelId="{1CAEA9ED-3B4A-49E6-BA9B-940E8FF86C8D}" type="pres">
      <dgm:prSet presAssocID="{96785CCE-638B-4980-A375-9B98C364CD23}" presName="spaceRect" presStyleCnt="0"/>
      <dgm:spPr/>
    </dgm:pt>
    <dgm:pt modelId="{F438EC3D-38D3-467A-A184-1BE3CA7ECD94}" type="pres">
      <dgm:prSet presAssocID="{96785CCE-638B-4980-A375-9B98C364CD23}" presName="parTx" presStyleLbl="revTx" presStyleIdx="0" presStyleCnt="3">
        <dgm:presLayoutVars>
          <dgm:chMax val="0"/>
          <dgm:chPref val="0"/>
        </dgm:presLayoutVars>
      </dgm:prSet>
      <dgm:spPr/>
    </dgm:pt>
    <dgm:pt modelId="{B1C31F03-B7F2-4469-A1A7-0FCE908F90F0}" type="pres">
      <dgm:prSet presAssocID="{B7BC7942-F2DC-4EE0-A569-3E7782A25883}" presName="sibTrans" presStyleCnt="0"/>
      <dgm:spPr/>
    </dgm:pt>
    <dgm:pt modelId="{0CFA89A2-436D-4A41-ACED-A4A9E5EBA7E2}" type="pres">
      <dgm:prSet presAssocID="{326D5B84-B7C6-4E49-9497-19C44B161DED}" presName="compNode" presStyleCnt="0"/>
      <dgm:spPr/>
    </dgm:pt>
    <dgm:pt modelId="{DB96E684-05EB-4ECE-80A9-DE579EE94CCB}" type="pres">
      <dgm:prSet presAssocID="{326D5B84-B7C6-4E49-9497-19C44B161DED}" presName="bgRect" presStyleLbl="bgShp" presStyleIdx="1" presStyleCnt="3"/>
      <dgm:spPr/>
    </dgm:pt>
    <dgm:pt modelId="{F04921C1-16B3-4840-ACFF-D2BE655AAD9D}" type="pres">
      <dgm:prSet presAssocID="{326D5B84-B7C6-4E49-9497-19C44B161DE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ales of Justice"/>
        </a:ext>
      </dgm:extLst>
    </dgm:pt>
    <dgm:pt modelId="{5D058CA9-4747-40D0-9468-098293376F6E}" type="pres">
      <dgm:prSet presAssocID="{326D5B84-B7C6-4E49-9497-19C44B161DED}" presName="spaceRect" presStyleCnt="0"/>
      <dgm:spPr/>
    </dgm:pt>
    <dgm:pt modelId="{BD349993-0B34-4C52-9934-BE0904474555}" type="pres">
      <dgm:prSet presAssocID="{326D5B84-B7C6-4E49-9497-19C44B161DED}" presName="parTx" presStyleLbl="revTx" presStyleIdx="1" presStyleCnt="3">
        <dgm:presLayoutVars>
          <dgm:chMax val="0"/>
          <dgm:chPref val="0"/>
        </dgm:presLayoutVars>
      </dgm:prSet>
      <dgm:spPr/>
    </dgm:pt>
    <dgm:pt modelId="{ECE3C11E-BB7C-4198-92DD-E1B28B170865}" type="pres">
      <dgm:prSet presAssocID="{511D355C-9B8E-4FEC-93C0-DDE0CD742533}" presName="sibTrans" presStyleCnt="0"/>
      <dgm:spPr/>
    </dgm:pt>
    <dgm:pt modelId="{327A8F98-D168-4A69-8FBC-933D317A5C49}" type="pres">
      <dgm:prSet presAssocID="{1A916C15-5BD8-488C-8E3A-A74D9CF5CCFF}" presName="compNode" presStyleCnt="0"/>
      <dgm:spPr/>
    </dgm:pt>
    <dgm:pt modelId="{15523ED4-A031-4F4A-8790-8D81207A5B14}" type="pres">
      <dgm:prSet presAssocID="{1A916C15-5BD8-488C-8E3A-A74D9CF5CCFF}" presName="bgRect" presStyleLbl="bgShp" presStyleIdx="2" presStyleCnt="3"/>
      <dgm:spPr/>
    </dgm:pt>
    <dgm:pt modelId="{B5D08ACC-FEE3-4997-B746-F307E2CEAA50}" type="pres">
      <dgm:prSet presAssocID="{1A916C15-5BD8-488C-8E3A-A74D9CF5CCF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andshake"/>
        </a:ext>
      </dgm:extLst>
    </dgm:pt>
    <dgm:pt modelId="{25DCC9F1-ED86-4861-85D5-6A62F32BCC41}" type="pres">
      <dgm:prSet presAssocID="{1A916C15-5BD8-488C-8E3A-A74D9CF5CCFF}" presName="spaceRect" presStyleCnt="0"/>
      <dgm:spPr/>
    </dgm:pt>
    <dgm:pt modelId="{5F6FEABA-E9BC-422E-BA8B-4226E9288C82}" type="pres">
      <dgm:prSet presAssocID="{1A916C15-5BD8-488C-8E3A-A74D9CF5CCFF}" presName="parTx" presStyleLbl="revTx" presStyleIdx="2" presStyleCnt="3">
        <dgm:presLayoutVars>
          <dgm:chMax val="0"/>
          <dgm:chPref val="0"/>
        </dgm:presLayoutVars>
      </dgm:prSet>
      <dgm:spPr/>
    </dgm:pt>
  </dgm:ptLst>
  <dgm:cxnLst>
    <dgm:cxn modelId="{237E5607-B78C-4A9A-8788-03F5D2E55769}" srcId="{36F5B66D-92B2-41EF-A0E9-B738EF66A8E4}" destId="{1A916C15-5BD8-488C-8E3A-A74D9CF5CCFF}" srcOrd="2" destOrd="0" parTransId="{494C1992-9DE5-43C0-87CF-437BAF0F2A36}" sibTransId="{E95189BC-02D8-49E4-8B5F-0AF2E3DA3F60}"/>
    <dgm:cxn modelId="{AB66DE29-93D7-45F6-A1D7-6AD997E6DC77}" type="presOf" srcId="{326D5B84-B7C6-4E49-9497-19C44B161DED}" destId="{BD349993-0B34-4C52-9934-BE0904474555}" srcOrd="0" destOrd="0" presId="urn:microsoft.com/office/officeart/2018/2/layout/IconVerticalSolidList"/>
    <dgm:cxn modelId="{B44EAB2A-C5FC-4B67-822E-B0A263EDC014}" srcId="{36F5B66D-92B2-41EF-A0E9-B738EF66A8E4}" destId="{96785CCE-638B-4980-A375-9B98C364CD23}" srcOrd="0" destOrd="0" parTransId="{0766B25E-1319-4F2A-859A-00E624844FC3}" sibTransId="{B7BC7942-F2DC-4EE0-A569-3E7782A25883}"/>
    <dgm:cxn modelId="{BC178071-D351-4E26-982C-CFE78D121108}" type="presOf" srcId="{36F5B66D-92B2-41EF-A0E9-B738EF66A8E4}" destId="{E1AD6E19-C669-48AA-8735-C6414B960C25}" srcOrd="0" destOrd="0" presId="urn:microsoft.com/office/officeart/2018/2/layout/IconVerticalSolidList"/>
    <dgm:cxn modelId="{34259158-50B8-4E7C-8C5C-1A202F59C36E}" srcId="{36F5B66D-92B2-41EF-A0E9-B738EF66A8E4}" destId="{326D5B84-B7C6-4E49-9497-19C44B161DED}" srcOrd="1" destOrd="0" parTransId="{9A9B6811-2808-4BAF-B7EF-CF185F79B2D6}" sibTransId="{511D355C-9B8E-4FEC-93C0-DDE0CD742533}"/>
    <dgm:cxn modelId="{A8EA4093-7288-484C-84C7-26A4D093DCAB}" type="presOf" srcId="{96785CCE-638B-4980-A375-9B98C364CD23}" destId="{F438EC3D-38D3-467A-A184-1BE3CA7ECD94}" srcOrd="0" destOrd="0" presId="urn:microsoft.com/office/officeart/2018/2/layout/IconVerticalSolidList"/>
    <dgm:cxn modelId="{2BF0D8EB-93D2-48B4-9A58-73A85DB17735}" type="presOf" srcId="{1A916C15-5BD8-488C-8E3A-A74D9CF5CCFF}" destId="{5F6FEABA-E9BC-422E-BA8B-4226E9288C82}" srcOrd="0" destOrd="0" presId="urn:microsoft.com/office/officeart/2018/2/layout/IconVerticalSolidList"/>
    <dgm:cxn modelId="{1CA9E001-12AC-4225-AA81-182779BE6B39}" type="presParOf" srcId="{E1AD6E19-C669-48AA-8735-C6414B960C25}" destId="{85D8B6B0-FE88-4350-BD04-85C342D3E562}" srcOrd="0" destOrd="0" presId="urn:microsoft.com/office/officeart/2018/2/layout/IconVerticalSolidList"/>
    <dgm:cxn modelId="{48A7102E-089C-415D-B503-A9B84FAAB44A}" type="presParOf" srcId="{85D8B6B0-FE88-4350-BD04-85C342D3E562}" destId="{7F0D7A02-9D93-467E-8263-9010AA70CC00}" srcOrd="0" destOrd="0" presId="urn:microsoft.com/office/officeart/2018/2/layout/IconVerticalSolidList"/>
    <dgm:cxn modelId="{C0494E43-366E-46B1-9CB9-A5E5260A1AB5}" type="presParOf" srcId="{85D8B6B0-FE88-4350-BD04-85C342D3E562}" destId="{2FD20A1B-676E-44B3-8E58-1A3D1A1A6355}" srcOrd="1" destOrd="0" presId="urn:microsoft.com/office/officeart/2018/2/layout/IconVerticalSolidList"/>
    <dgm:cxn modelId="{7DE2B4DD-5917-4C0F-868A-5557AF18579E}" type="presParOf" srcId="{85D8B6B0-FE88-4350-BD04-85C342D3E562}" destId="{1CAEA9ED-3B4A-49E6-BA9B-940E8FF86C8D}" srcOrd="2" destOrd="0" presId="urn:microsoft.com/office/officeart/2018/2/layout/IconVerticalSolidList"/>
    <dgm:cxn modelId="{3EB2A4B7-EBAB-44C8-B17A-A57B2C5C097B}" type="presParOf" srcId="{85D8B6B0-FE88-4350-BD04-85C342D3E562}" destId="{F438EC3D-38D3-467A-A184-1BE3CA7ECD94}" srcOrd="3" destOrd="0" presId="urn:microsoft.com/office/officeart/2018/2/layout/IconVerticalSolidList"/>
    <dgm:cxn modelId="{ACD0A94C-2E35-4C0E-9CE9-C1EB27FFE7E1}" type="presParOf" srcId="{E1AD6E19-C669-48AA-8735-C6414B960C25}" destId="{B1C31F03-B7F2-4469-A1A7-0FCE908F90F0}" srcOrd="1" destOrd="0" presId="urn:microsoft.com/office/officeart/2018/2/layout/IconVerticalSolidList"/>
    <dgm:cxn modelId="{3B3E2B45-6F85-4834-8CF0-9A4992CA9484}" type="presParOf" srcId="{E1AD6E19-C669-48AA-8735-C6414B960C25}" destId="{0CFA89A2-436D-4A41-ACED-A4A9E5EBA7E2}" srcOrd="2" destOrd="0" presId="urn:microsoft.com/office/officeart/2018/2/layout/IconVerticalSolidList"/>
    <dgm:cxn modelId="{247A4B91-6914-40E1-81A8-A426C15D4B6A}" type="presParOf" srcId="{0CFA89A2-436D-4A41-ACED-A4A9E5EBA7E2}" destId="{DB96E684-05EB-4ECE-80A9-DE579EE94CCB}" srcOrd="0" destOrd="0" presId="urn:microsoft.com/office/officeart/2018/2/layout/IconVerticalSolidList"/>
    <dgm:cxn modelId="{7539240E-343A-4B27-BCE4-C5D74AD48AD2}" type="presParOf" srcId="{0CFA89A2-436D-4A41-ACED-A4A9E5EBA7E2}" destId="{F04921C1-16B3-4840-ACFF-D2BE655AAD9D}" srcOrd="1" destOrd="0" presId="urn:microsoft.com/office/officeart/2018/2/layout/IconVerticalSolidList"/>
    <dgm:cxn modelId="{38C4E215-BEBE-44A0-9902-8910332075EB}" type="presParOf" srcId="{0CFA89A2-436D-4A41-ACED-A4A9E5EBA7E2}" destId="{5D058CA9-4747-40D0-9468-098293376F6E}" srcOrd="2" destOrd="0" presId="urn:microsoft.com/office/officeart/2018/2/layout/IconVerticalSolidList"/>
    <dgm:cxn modelId="{BBD0B778-B34E-4348-920D-F7F5DD07345A}" type="presParOf" srcId="{0CFA89A2-436D-4A41-ACED-A4A9E5EBA7E2}" destId="{BD349993-0B34-4C52-9934-BE0904474555}" srcOrd="3" destOrd="0" presId="urn:microsoft.com/office/officeart/2018/2/layout/IconVerticalSolidList"/>
    <dgm:cxn modelId="{89456261-E282-4A16-A724-5C036CEB2859}" type="presParOf" srcId="{E1AD6E19-C669-48AA-8735-C6414B960C25}" destId="{ECE3C11E-BB7C-4198-92DD-E1B28B170865}" srcOrd="3" destOrd="0" presId="urn:microsoft.com/office/officeart/2018/2/layout/IconVerticalSolidList"/>
    <dgm:cxn modelId="{255988C6-51FF-4A5A-BDD8-0E62A91C50A7}" type="presParOf" srcId="{E1AD6E19-C669-48AA-8735-C6414B960C25}" destId="{327A8F98-D168-4A69-8FBC-933D317A5C49}" srcOrd="4" destOrd="0" presId="urn:microsoft.com/office/officeart/2018/2/layout/IconVerticalSolidList"/>
    <dgm:cxn modelId="{60E58891-0099-4DEF-841D-B4A4F84FA41A}" type="presParOf" srcId="{327A8F98-D168-4A69-8FBC-933D317A5C49}" destId="{15523ED4-A031-4F4A-8790-8D81207A5B14}" srcOrd="0" destOrd="0" presId="urn:microsoft.com/office/officeart/2018/2/layout/IconVerticalSolidList"/>
    <dgm:cxn modelId="{748E1446-A1EC-455C-A29E-DA680796CAEE}" type="presParOf" srcId="{327A8F98-D168-4A69-8FBC-933D317A5C49}" destId="{B5D08ACC-FEE3-4997-B746-F307E2CEAA50}" srcOrd="1" destOrd="0" presId="urn:microsoft.com/office/officeart/2018/2/layout/IconVerticalSolidList"/>
    <dgm:cxn modelId="{F0BE6C12-8758-40DD-AE58-5BB1EAF9541B}" type="presParOf" srcId="{327A8F98-D168-4A69-8FBC-933D317A5C49}" destId="{25DCC9F1-ED86-4861-85D5-6A62F32BCC41}" srcOrd="2" destOrd="0" presId="urn:microsoft.com/office/officeart/2018/2/layout/IconVerticalSolidList"/>
    <dgm:cxn modelId="{ECE83738-3AE3-451B-8128-303311E9AEF7}" type="presParOf" srcId="{327A8F98-D168-4A69-8FBC-933D317A5C49}" destId="{5F6FEABA-E9BC-422E-BA8B-4226E9288C82}"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306FB6-5039-4A7C-833D-C401E9A069E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AA05814-8B96-4451-AC6C-A779B3561AA0}">
      <dgm:prSet custT="1"/>
      <dgm:spPr/>
      <dgm:t>
        <a:bodyPr/>
        <a:lstStyle/>
        <a:p>
          <a:r>
            <a:rPr lang="en-GB" sz="1800" dirty="0"/>
            <a:t>Along with the draft EHC plan, the LA must give notice to the parent or young person that they have 15 days in which to:</a:t>
          </a:r>
          <a:endParaRPr lang="en-US" sz="1800" dirty="0"/>
        </a:p>
      </dgm:t>
    </dgm:pt>
    <dgm:pt modelId="{21888CE5-174D-43FE-A401-F060E251FF72}" type="parTrans" cxnId="{876016D2-6DB1-4200-8DEC-961B8365009B}">
      <dgm:prSet/>
      <dgm:spPr/>
      <dgm:t>
        <a:bodyPr/>
        <a:lstStyle/>
        <a:p>
          <a:endParaRPr lang="en-US"/>
        </a:p>
      </dgm:t>
    </dgm:pt>
    <dgm:pt modelId="{51B8C5D3-0ECF-430A-A72C-4A445E9228EC}" type="sibTrans" cxnId="{876016D2-6DB1-4200-8DEC-961B8365009B}">
      <dgm:prSet/>
      <dgm:spPr/>
      <dgm:t>
        <a:bodyPr/>
        <a:lstStyle/>
        <a:p>
          <a:endParaRPr lang="en-US"/>
        </a:p>
      </dgm:t>
    </dgm:pt>
    <dgm:pt modelId="{20DA1461-4A75-437B-9571-F3F7136739D8}">
      <dgm:prSet custT="1"/>
      <dgm:spPr/>
      <dgm:t>
        <a:bodyPr/>
        <a:lstStyle/>
        <a:p>
          <a:r>
            <a:rPr lang="en-GB" sz="1800" dirty="0"/>
            <a:t>make comments – ‘representations’ – about the draft EHC plan;</a:t>
          </a:r>
          <a:endParaRPr lang="en-US" sz="1800" dirty="0"/>
        </a:p>
      </dgm:t>
    </dgm:pt>
    <dgm:pt modelId="{E5CBDF96-91A0-453E-9404-969860BCBEA8}" type="parTrans" cxnId="{9740603A-1B08-46A4-87D8-8801E8B0A1E9}">
      <dgm:prSet/>
      <dgm:spPr/>
      <dgm:t>
        <a:bodyPr/>
        <a:lstStyle/>
        <a:p>
          <a:endParaRPr lang="en-US"/>
        </a:p>
      </dgm:t>
    </dgm:pt>
    <dgm:pt modelId="{A2C57943-5A76-42B1-9378-272F5516E339}" type="sibTrans" cxnId="{9740603A-1B08-46A4-87D8-8801E8B0A1E9}">
      <dgm:prSet/>
      <dgm:spPr/>
      <dgm:t>
        <a:bodyPr/>
        <a:lstStyle/>
        <a:p>
          <a:endParaRPr lang="en-US"/>
        </a:p>
      </dgm:t>
    </dgm:pt>
    <dgm:pt modelId="{25CD7C8C-4070-49DE-859C-7127AD2FDB72}">
      <dgm:prSet custT="1"/>
      <dgm:spPr/>
      <dgm:t>
        <a:bodyPr/>
        <a:lstStyle/>
        <a:p>
          <a:r>
            <a:rPr lang="en-GB" sz="1800" dirty="0"/>
            <a:t>request a meeting with the LA to discuss the draft;</a:t>
          </a:r>
          <a:endParaRPr lang="en-US" sz="1800" dirty="0"/>
        </a:p>
      </dgm:t>
    </dgm:pt>
    <dgm:pt modelId="{36A82F03-447C-4B18-8D4B-256AE9AD663E}" type="parTrans" cxnId="{02B31E72-4C14-40E3-B12C-98598D40000A}">
      <dgm:prSet/>
      <dgm:spPr/>
      <dgm:t>
        <a:bodyPr/>
        <a:lstStyle/>
        <a:p>
          <a:endParaRPr lang="en-US"/>
        </a:p>
      </dgm:t>
    </dgm:pt>
    <dgm:pt modelId="{9FDC5011-6C0A-4170-BFE2-2A3352992196}" type="sibTrans" cxnId="{02B31E72-4C14-40E3-B12C-98598D40000A}">
      <dgm:prSet/>
      <dgm:spPr/>
      <dgm:t>
        <a:bodyPr/>
        <a:lstStyle/>
        <a:p>
          <a:endParaRPr lang="en-US"/>
        </a:p>
      </dgm:t>
    </dgm:pt>
    <dgm:pt modelId="{EDAC18F3-A216-4973-AAEC-D672E9EEEAA8}">
      <dgm:prSet custT="1"/>
      <dgm:spPr/>
      <dgm:t>
        <a:bodyPr/>
        <a:lstStyle/>
        <a:p>
          <a:r>
            <a:rPr lang="en-GB" sz="1800" dirty="0"/>
            <a:t>request that a particular school or other institution is named in the final EHC plan.</a:t>
          </a:r>
          <a:endParaRPr lang="en-US" sz="1800" dirty="0"/>
        </a:p>
      </dgm:t>
    </dgm:pt>
    <dgm:pt modelId="{6E66CB44-CF88-46DD-8859-80E7865FD511}" type="parTrans" cxnId="{24756E74-BD08-4408-B093-F6D25F53C627}">
      <dgm:prSet/>
      <dgm:spPr/>
      <dgm:t>
        <a:bodyPr/>
        <a:lstStyle/>
        <a:p>
          <a:endParaRPr lang="en-US"/>
        </a:p>
      </dgm:t>
    </dgm:pt>
    <dgm:pt modelId="{E184C133-1DB8-4AEF-A428-A30F8F70897F}" type="sibTrans" cxnId="{24756E74-BD08-4408-B093-F6D25F53C627}">
      <dgm:prSet/>
      <dgm:spPr/>
      <dgm:t>
        <a:bodyPr/>
        <a:lstStyle/>
        <a:p>
          <a:endParaRPr lang="en-US"/>
        </a:p>
      </dgm:t>
    </dgm:pt>
    <dgm:pt modelId="{DCF57F69-8D63-4604-9B71-BBB77132187B}" type="pres">
      <dgm:prSet presAssocID="{7B306FB6-5039-4A7C-833D-C401E9A069E9}" presName="root" presStyleCnt="0">
        <dgm:presLayoutVars>
          <dgm:dir/>
          <dgm:resizeHandles val="exact"/>
        </dgm:presLayoutVars>
      </dgm:prSet>
      <dgm:spPr/>
    </dgm:pt>
    <dgm:pt modelId="{A8D267B6-1D7C-4CC8-BFBA-C6D7644F6762}" type="pres">
      <dgm:prSet presAssocID="{3AA05814-8B96-4451-AC6C-A779B3561AA0}" presName="compNode" presStyleCnt="0"/>
      <dgm:spPr/>
    </dgm:pt>
    <dgm:pt modelId="{379E2CF6-9E5E-430C-9B94-B69AFCC2D708}" type="pres">
      <dgm:prSet presAssocID="{3AA05814-8B96-4451-AC6C-A779B3561AA0}" presName="bgRect" presStyleLbl="bgShp" presStyleIdx="0" presStyleCnt="4"/>
      <dgm:spPr/>
    </dgm:pt>
    <dgm:pt modelId="{EAC6E72C-D7B0-4AFE-A76B-1C90FC10E43C}" type="pres">
      <dgm:prSet presAssocID="{3AA05814-8B96-4451-AC6C-A779B3561AA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D3898BCE-0662-451D-B100-DB1FF6922AE0}" type="pres">
      <dgm:prSet presAssocID="{3AA05814-8B96-4451-AC6C-A779B3561AA0}" presName="spaceRect" presStyleCnt="0"/>
      <dgm:spPr/>
    </dgm:pt>
    <dgm:pt modelId="{59E2024B-7DA0-484B-B811-4CA73A19F0AB}" type="pres">
      <dgm:prSet presAssocID="{3AA05814-8B96-4451-AC6C-A779B3561AA0}" presName="parTx" presStyleLbl="revTx" presStyleIdx="0" presStyleCnt="4">
        <dgm:presLayoutVars>
          <dgm:chMax val="0"/>
          <dgm:chPref val="0"/>
        </dgm:presLayoutVars>
      </dgm:prSet>
      <dgm:spPr/>
    </dgm:pt>
    <dgm:pt modelId="{92A25DD8-877A-4EF2-AD0B-5A4FB521A25C}" type="pres">
      <dgm:prSet presAssocID="{51B8C5D3-0ECF-430A-A72C-4A445E9228EC}" presName="sibTrans" presStyleCnt="0"/>
      <dgm:spPr/>
    </dgm:pt>
    <dgm:pt modelId="{6AB72F16-19EF-4F10-920A-5E436C70EC53}" type="pres">
      <dgm:prSet presAssocID="{20DA1461-4A75-437B-9571-F3F7136739D8}" presName="compNode" presStyleCnt="0"/>
      <dgm:spPr/>
    </dgm:pt>
    <dgm:pt modelId="{AD2FF861-8E06-474E-9DF5-50476402A0D3}" type="pres">
      <dgm:prSet presAssocID="{20DA1461-4A75-437B-9571-F3F7136739D8}" presName="bgRect" presStyleLbl="bgShp" presStyleIdx="1" presStyleCnt="4"/>
      <dgm:spPr/>
    </dgm:pt>
    <dgm:pt modelId="{4BD60A78-4710-4FEE-914F-95689A2C6ACD}" type="pres">
      <dgm:prSet presAssocID="{20DA1461-4A75-437B-9571-F3F7136739D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spital"/>
        </a:ext>
      </dgm:extLst>
    </dgm:pt>
    <dgm:pt modelId="{E5159D83-888F-479C-926F-784775797701}" type="pres">
      <dgm:prSet presAssocID="{20DA1461-4A75-437B-9571-F3F7136739D8}" presName="spaceRect" presStyleCnt="0"/>
      <dgm:spPr/>
    </dgm:pt>
    <dgm:pt modelId="{776F6878-23B1-427C-99B4-FBBC72766B74}" type="pres">
      <dgm:prSet presAssocID="{20DA1461-4A75-437B-9571-F3F7136739D8}" presName="parTx" presStyleLbl="revTx" presStyleIdx="1" presStyleCnt="4">
        <dgm:presLayoutVars>
          <dgm:chMax val="0"/>
          <dgm:chPref val="0"/>
        </dgm:presLayoutVars>
      </dgm:prSet>
      <dgm:spPr/>
    </dgm:pt>
    <dgm:pt modelId="{054D9130-73C0-4E11-AD2B-CC2F7DF87D35}" type="pres">
      <dgm:prSet presAssocID="{A2C57943-5A76-42B1-9378-272F5516E339}" presName="sibTrans" presStyleCnt="0"/>
      <dgm:spPr/>
    </dgm:pt>
    <dgm:pt modelId="{0B753957-9E90-4CE6-8F95-CBCB7C369A64}" type="pres">
      <dgm:prSet presAssocID="{25CD7C8C-4070-49DE-859C-7127AD2FDB72}" presName="compNode" presStyleCnt="0"/>
      <dgm:spPr/>
    </dgm:pt>
    <dgm:pt modelId="{4CD4EA27-2241-481F-9238-08EFFC3C7613}" type="pres">
      <dgm:prSet presAssocID="{25CD7C8C-4070-49DE-859C-7127AD2FDB72}" presName="bgRect" presStyleLbl="bgShp" presStyleIdx="2" presStyleCnt="4"/>
      <dgm:spPr/>
    </dgm:pt>
    <dgm:pt modelId="{FA9609C1-AA5E-4181-AE4E-61E792A7AA51}" type="pres">
      <dgm:prSet presAssocID="{25CD7C8C-4070-49DE-859C-7127AD2FDB7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ard Room"/>
        </a:ext>
      </dgm:extLst>
    </dgm:pt>
    <dgm:pt modelId="{AB58CD17-0142-44A9-902B-58C09495BD81}" type="pres">
      <dgm:prSet presAssocID="{25CD7C8C-4070-49DE-859C-7127AD2FDB72}" presName="spaceRect" presStyleCnt="0"/>
      <dgm:spPr/>
    </dgm:pt>
    <dgm:pt modelId="{1648B55B-920E-42AD-8967-7F9740113558}" type="pres">
      <dgm:prSet presAssocID="{25CD7C8C-4070-49DE-859C-7127AD2FDB72}" presName="parTx" presStyleLbl="revTx" presStyleIdx="2" presStyleCnt="4">
        <dgm:presLayoutVars>
          <dgm:chMax val="0"/>
          <dgm:chPref val="0"/>
        </dgm:presLayoutVars>
      </dgm:prSet>
      <dgm:spPr/>
    </dgm:pt>
    <dgm:pt modelId="{83CEAA7A-76C8-4088-BCCD-35429E24D2E8}" type="pres">
      <dgm:prSet presAssocID="{9FDC5011-6C0A-4170-BFE2-2A3352992196}" presName="sibTrans" presStyleCnt="0"/>
      <dgm:spPr/>
    </dgm:pt>
    <dgm:pt modelId="{54058544-F398-4CF2-8699-E83956B78469}" type="pres">
      <dgm:prSet presAssocID="{EDAC18F3-A216-4973-AAEC-D672E9EEEAA8}" presName="compNode" presStyleCnt="0"/>
      <dgm:spPr/>
    </dgm:pt>
    <dgm:pt modelId="{E671F4CE-4A93-4195-A8BB-F8418955352A}" type="pres">
      <dgm:prSet presAssocID="{EDAC18F3-A216-4973-AAEC-D672E9EEEAA8}" presName="bgRect" presStyleLbl="bgShp" presStyleIdx="3" presStyleCnt="4"/>
      <dgm:spPr/>
    </dgm:pt>
    <dgm:pt modelId="{FC33F92C-7D7C-4085-9578-471EB63DD8E8}" type="pres">
      <dgm:prSet presAssocID="{EDAC18F3-A216-4973-AAEC-D672E9EEEAA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ssroom"/>
        </a:ext>
      </dgm:extLst>
    </dgm:pt>
    <dgm:pt modelId="{E4469E23-EF7E-4A7A-B5C4-17EFA8D59589}" type="pres">
      <dgm:prSet presAssocID="{EDAC18F3-A216-4973-AAEC-D672E9EEEAA8}" presName="spaceRect" presStyleCnt="0"/>
      <dgm:spPr/>
    </dgm:pt>
    <dgm:pt modelId="{8C8BBEA4-84AB-42BA-888D-0904878CC4E2}" type="pres">
      <dgm:prSet presAssocID="{EDAC18F3-A216-4973-AAEC-D672E9EEEAA8}" presName="parTx" presStyleLbl="revTx" presStyleIdx="3" presStyleCnt="4">
        <dgm:presLayoutVars>
          <dgm:chMax val="0"/>
          <dgm:chPref val="0"/>
        </dgm:presLayoutVars>
      </dgm:prSet>
      <dgm:spPr/>
    </dgm:pt>
  </dgm:ptLst>
  <dgm:cxnLst>
    <dgm:cxn modelId="{9740603A-1B08-46A4-87D8-8801E8B0A1E9}" srcId="{7B306FB6-5039-4A7C-833D-C401E9A069E9}" destId="{20DA1461-4A75-437B-9571-F3F7136739D8}" srcOrd="1" destOrd="0" parTransId="{E5CBDF96-91A0-453E-9404-969860BCBEA8}" sibTransId="{A2C57943-5A76-42B1-9378-272F5516E339}"/>
    <dgm:cxn modelId="{659EF647-9963-4194-AA71-4C3C8B1135DC}" type="presOf" srcId="{7B306FB6-5039-4A7C-833D-C401E9A069E9}" destId="{DCF57F69-8D63-4604-9B71-BBB77132187B}" srcOrd="0" destOrd="0" presId="urn:microsoft.com/office/officeart/2018/2/layout/IconVerticalSolidList"/>
    <dgm:cxn modelId="{4D8C186E-3AC7-4104-8B80-D80F98BE5474}" type="presOf" srcId="{EDAC18F3-A216-4973-AAEC-D672E9EEEAA8}" destId="{8C8BBEA4-84AB-42BA-888D-0904878CC4E2}" srcOrd="0" destOrd="0" presId="urn:microsoft.com/office/officeart/2018/2/layout/IconVerticalSolidList"/>
    <dgm:cxn modelId="{02B31E72-4C14-40E3-B12C-98598D40000A}" srcId="{7B306FB6-5039-4A7C-833D-C401E9A069E9}" destId="{25CD7C8C-4070-49DE-859C-7127AD2FDB72}" srcOrd="2" destOrd="0" parTransId="{36A82F03-447C-4B18-8D4B-256AE9AD663E}" sibTransId="{9FDC5011-6C0A-4170-BFE2-2A3352992196}"/>
    <dgm:cxn modelId="{24756E74-BD08-4408-B093-F6D25F53C627}" srcId="{7B306FB6-5039-4A7C-833D-C401E9A069E9}" destId="{EDAC18F3-A216-4973-AAEC-D672E9EEEAA8}" srcOrd="3" destOrd="0" parTransId="{6E66CB44-CF88-46DD-8859-80E7865FD511}" sibTransId="{E184C133-1DB8-4AEF-A428-A30F8F70897F}"/>
    <dgm:cxn modelId="{9D28CF79-05BC-49E0-AF6A-3F075657B0BE}" type="presOf" srcId="{3AA05814-8B96-4451-AC6C-A779B3561AA0}" destId="{59E2024B-7DA0-484B-B811-4CA73A19F0AB}" srcOrd="0" destOrd="0" presId="urn:microsoft.com/office/officeart/2018/2/layout/IconVerticalSolidList"/>
    <dgm:cxn modelId="{F357F0A6-95E5-4BD2-9925-318B2500145B}" type="presOf" srcId="{25CD7C8C-4070-49DE-859C-7127AD2FDB72}" destId="{1648B55B-920E-42AD-8967-7F9740113558}" srcOrd="0" destOrd="0" presId="urn:microsoft.com/office/officeart/2018/2/layout/IconVerticalSolidList"/>
    <dgm:cxn modelId="{876016D2-6DB1-4200-8DEC-961B8365009B}" srcId="{7B306FB6-5039-4A7C-833D-C401E9A069E9}" destId="{3AA05814-8B96-4451-AC6C-A779B3561AA0}" srcOrd="0" destOrd="0" parTransId="{21888CE5-174D-43FE-A401-F060E251FF72}" sibTransId="{51B8C5D3-0ECF-430A-A72C-4A445E9228EC}"/>
    <dgm:cxn modelId="{33092CF3-E25D-4FA4-98F2-ABA8324F7D98}" type="presOf" srcId="{20DA1461-4A75-437B-9571-F3F7136739D8}" destId="{776F6878-23B1-427C-99B4-FBBC72766B74}" srcOrd="0" destOrd="0" presId="urn:microsoft.com/office/officeart/2018/2/layout/IconVerticalSolidList"/>
    <dgm:cxn modelId="{F73D2960-090B-4A82-97A4-7E80E624A02D}" type="presParOf" srcId="{DCF57F69-8D63-4604-9B71-BBB77132187B}" destId="{A8D267B6-1D7C-4CC8-BFBA-C6D7644F6762}" srcOrd="0" destOrd="0" presId="urn:microsoft.com/office/officeart/2018/2/layout/IconVerticalSolidList"/>
    <dgm:cxn modelId="{6C2ECB6D-CD39-423C-9B3E-3F127481571B}" type="presParOf" srcId="{A8D267B6-1D7C-4CC8-BFBA-C6D7644F6762}" destId="{379E2CF6-9E5E-430C-9B94-B69AFCC2D708}" srcOrd="0" destOrd="0" presId="urn:microsoft.com/office/officeart/2018/2/layout/IconVerticalSolidList"/>
    <dgm:cxn modelId="{8D01BDA7-C5BF-4893-ADCC-42A727BF116E}" type="presParOf" srcId="{A8D267B6-1D7C-4CC8-BFBA-C6D7644F6762}" destId="{EAC6E72C-D7B0-4AFE-A76B-1C90FC10E43C}" srcOrd="1" destOrd="0" presId="urn:microsoft.com/office/officeart/2018/2/layout/IconVerticalSolidList"/>
    <dgm:cxn modelId="{C3A223E0-1C16-48BE-B137-DFDA6969E009}" type="presParOf" srcId="{A8D267B6-1D7C-4CC8-BFBA-C6D7644F6762}" destId="{D3898BCE-0662-451D-B100-DB1FF6922AE0}" srcOrd="2" destOrd="0" presId="urn:microsoft.com/office/officeart/2018/2/layout/IconVerticalSolidList"/>
    <dgm:cxn modelId="{0B6CE319-028C-491A-8177-32439F4DC7BE}" type="presParOf" srcId="{A8D267B6-1D7C-4CC8-BFBA-C6D7644F6762}" destId="{59E2024B-7DA0-484B-B811-4CA73A19F0AB}" srcOrd="3" destOrd="0" presId="urn:microsoft.com/office/officeart/2018/2/layout/IconVerticalSolidList"/>
    <dgm:cxn modelId="{7065B7B3-1EE0-4C49-97B6-06B2180A5B62}" type="presParOf" srcId="{DCF57F69-8D63-4604-9B71-BBB77132187B}" destId="{92A25DD8-877A-4EF2-AD0B-5A4FB521A25C}" srcOrd="1" destOrd="0" presId="urn:microsoft.com/office/officeart/2018/2/layout/IconVerticalSolidList"/>
    <dgm:cxn modelId="{3842A7A9-E87D-41D8-86E4-38D5C9370A3B}" type="presParOf" srcId="{DCF57F69-8D63-4604-9B71-BBB77132187B}" destId="{6AB72F16-19EF-4F10-920A-5E436C70EC53}" srcOrd="2" destOrd="0" presId="urn:microsoft.com/office/officeart/2018/2/layout/IconVerticalSolidList"/>
    <dgm:cxn modelId="{D9C76DBF-BAFF-4A3F-96EB-E1C5564B3AEC}" type="presParOf" srcId="{6AB72F16-19EF-4F10-920A-5E436C70EC53}" destId="{AD2FF861-8E06-474E-9DF5-50476402A0D3}" srcOrd="0" destOrd="0" presId="urn:microsoft.com/office/officeart/2018/2/layout/IconVerticalSolidList"/>
    <dgm:cxn modelId="{93424CE6-46A5-4DF6-A716-70ABCFD9AC24}" type="presParOf" srcId="{6AB72F16-19EF-4F10-920A-5E436C70EC53}" destId="{4BD60A78-4710-4FEE-914F-95689A2C6ACD}" srcOrd="1" destOrd="0" presId="urn:microsoft.com/office/officeart/2018/2/layout/IconVerticalSolidList"/>
    <dgm:cxn modelId="{485BAC8C-978F-47A4-A0DE-F102B29E7ECC}" type="presParOf" srcId="{6AB72F16-19EF-4F10-920A-5E436C70EC53}" destId="{E5159D83-888F-479C-926F-784775797701}" srcOrd="2" destOrd="0" presId="urn:microsoft.com/office/officeart/2018/2/layout/IconVerticalSolidList"/>
    <dgm:cxn modelId="{B7D7C9A0-EE95-4344-A4EE-6890438CC341}" type="presParOf" srcId="{6AB72F16-19EF-4F10-920A-5E436C70EC53}" destId="{776F6878-23B1-427C-99B4-FBBC72766B74}" srcOrd="3" destOrd="0" presId="urn:microsoft.com/office/officeart/2018/2/layout/IconVerticalSolidList"/>
    <dgm:cxn modelId="{0915BBE2-8A01-4C85-945B-3759879A27D9}" type="presParOf" srcId="{DCF57F69-8D63-4604-9B71-BBB77132187B}" destId="{054D9130-73C0-4E11-AD2B-CC2F7DF87D35}" srcOrd="3" destOrd="0" presId="urn:microsoft.com/office/officeart/2018/2/layout/IconVerticalSolidList"/>
    <dgm:cxn modelId="{7817E887-E883-4A19-A39F-7457AB99E993}" type="presParOf" srcId="{DCF57F69-8D63-4604-9B71-BBB77132187B}" destId="{0B753957-9E90-4CE6-8F95-CBCB7C369A64}" srcOrd="4" destOrd="0" presId="urn:microsoft.com/office/officeart/2018/2/layout/IconVerticalSolidList"/>
    <dgm:cxn modelId="{5585F9F1-D940-4171-A042-D7A63FA19679}" type="presParOf" srcId="{0B753957-9E90-4CE6-8F95-CBCB7C369A64}" destId="{4CD4EA27-2241-481F-9238-08EFFC3C7613}" srcOrd="0" destOrd="0" presId="urn:microsoft.com/office/officeart/2018/2/layout/IconVerticalSolidList"/>
    <dgm:cxn modelId="{8E2A7F1F-E194-4AD6-8C84-73463C7A9DAC}" type="presParOf" srcId="{0B753957-9E90-4CE6-8F95-CBCB7C369A64}" destId="{FA9609C1-AA5E-4181-AE4E-61E792A7AA51}" srcOrd="1" destOrd="0" presId="urn:microsoft.com/office/officeart/2018/2/layout/IconVerticalSolidList"/>
    <dgm:cxn modelId="{CDF23728-C48E-4606-8841-EE9BAC0DF914}" type="presParOf" srcId="{0B753957-9E90-4CE6-8F95-CBCB7C369A64}" destId="{AB58CD17-0142-44A9-902B-58C09495BD81}" srcOrd="2" destOrd="0" presId="urn:microsoft.com/office/officeart/2018/2/layout/IconVerticalSolidList"/>
    <dgm:cxn modelId="{0F779C12-3978-41CB-9407-FF3D27CF8F20}" type="presParOf" srcId="{0B753957-9E90-4CE6-8F95-CBCB7C369A64}" destId="{1648B55B-920E-42AD-8967-7F9740113558}" srcOrd="3" destOrd="0" presId="urn:microsoft.com/office/officeart/2018/2/layout/IconVerticalSolidList"/>
    <dgm:cxn modelId="{9974C90D-0F0D-4C22-9585-42BAC2096FAA}" type="presParOf" srcId="{DCF57F69-8D63-4604-9B71-BBB77132187B}" destId="{83CEAA7A-76C8-4088-BCCD-35429E24D2E8}" srcOrd="5" destOrd="0" presId="urn:microsoft.com/office/officeart/2018/2/layout/IconVerticalSolidList"/>
    <dgm:cxn modelId="{F985A954-D841-45E7-8726-B7823C46DFFA}" type="presParOf" srcId="{DCF57F69-8D63-4604-9B71-BBB77132187B}" destId="{54058544-F398-4CF2-8699-E83956B78469}" srcOrd="6" destOrd="0" presId="urn:microsoft.com/office/officeart/2018/2/layout/IconVerticalSolidList"/>
    <dgm:cxn modelId="{4909F793-907A-452B-A2BE-FF0E23F9D208}" type="presParOf" srcId="{54058544-F398-4CF2-8699-E83956B78469}" destId="{E671F4CE-4A93-4195-A8BB-F8418955352A}" srcOrd="0" destOrd="0" presId="urn:microsoft.com/office/officeart/2018/2/layout/IconVerticalSolidList"/>
    <dgm:cxn modelId="{BCF1CEFA-E9FC-4D0D-A4DC-8DBC8E5731D4}" type="presParOf" srcId="{54058544-F398-4CF2-8699-E83956B78469}" destId="{FC33F92C-7D7C-4085-9578-471EB63DD8E8}" srcOrd="1" destOrd="0" presId="urn:microsoft.com/office/officeart/2018/2/layout/IconVerticalSolidList"/>
    <dgm:cxn modelId="{C47398A1-2CA1-4EF8-B9FD-34C0920389A0}" type="presParOf" srcId="{54058544-F398-4CF2-8699-E83956B78469}" destId="{E4469E23-EF7E-4A7A-B5C4-17EFA8D59589}" srcOrd="2" destOrd="0" presId="urn:microsoft.com/office/officeart/2018/2/layout/IconVerticalSolidList"/>
    <dgm:cxn modelId="{5C2D0060-CF08-4827-855C-C835A34B03C9}" type="presParOf" srcId="{54058544-F398-4CF2-8699-E83956B78469}" destId="{8C8BBEA4-84AB-42BA-888D-0904878CC4E2}"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62D82E-CCA9-49C7-9AD5-B12B49F10CEA}">
      <dsp:nvSpPr>
        <dsp:cNvPr id="0" name=""/>
        <dsp:cNvSpPr/>
      </dsp:nvSpPr>
      <dsp:spPr>
        <a:xfrm>
          <a:off x="0" y="1775"/>
          <a:ext cx="4971603" cy="1092708"/>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i="1" kern="1200" dirty="0">
              <a:solidFill>
                <a:schemeClr val="bg1"/>
              </a:solidFill>
            </a:rPr>
            <a:t>Section 36 of the Children and Families Act states that</a:t>
          </a:r>
          <a:r>
            <a:rPr lang="en-US" sz="1800" kern="1200" dirty="0"/>
            <a:t>:</a:t>
          </a:r>
        </a:p>
      </dsp:txBody>
      <dsp:txXfrm>
        <a:off x="53342" y="55117"/>
        <a:ext cx="4864919" cy="986024"/>
      </dsp:txXfrm>
    </dsp:sp>
    <dsp:sp modelId="{3C05B48B-77EC-4786-9947-499E594C6EFC}">
      <dsp:nvSpPr>
        <dsp:cNvPr id="0" name=""/>
        <dsp:cNvSpPr/>
      </dsp:nvSpPr>
      <dsp:spPr>
        <a:xfrm>
          <a:off x="0" y="1104903"/>
          <a:ext cx="4971603" cy="1092708"/>
        </a:xfrm>
        <a:prstGeom prst="roundRect">
          <a:avLst/>
        </a:prstGeom>
        <a:gradFill rotWithShape="0">
          <a:gsLst>
            <a:gs pos="0">
              <a:schemeClr val="accent2">
                <a:hueOff val="-741071"/>
                <a:satOff val="3550"/>
                <a:lumOff val="3284"/>
                <a:alphaOff val="0"/>
                <a:tint val="96000"/>
                <a:lumMod val="100000"/>
              </a:schemeClr>
            </a:gs>
            <a:gs pos="78000">
              <a:schemeClr val="accent2">
                <a:hueOff val="-741071"/>
                <a:satOff val="3550"/>
                <a:lumOff val="3284"/>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The following people have a specific right to ask a local authority to conduct an education, health and care needs assessment for a child or young person aged between 0 and 25: </a:t>
          </a:r>
        </a:p>
      </dsp:txBody>
      <dsp:txXfrm>
        <a:off x="53342" y="1158245"/>
        <a:ext cx="4864919" cy="986024"/>
      </dsp:txXfrm>
    </dsp:sp>
    <dsp:sp modelId="{55D0786D-1FF1-4F77-84BC-21ABFF827085}">
      <dsp:nvSpPr>
        <dsp:cNvPr id="0" name=""/>
        <dsp:cNvSpPr/>
      </dsp:nvSpPr>
      <dsp:spPr>
        <a:xfrm>
          <a:off x="0" y="2208032"/>
          <a:ext cx="4971603" cy="1092708"/>
        </a:xfrm>
        <a:prstGeom prst="round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 the child’s parent/</a:t>
          </a:r>
          <a:r>
            <a:rPr lang="en-US" sz="1800" kern="1200" dirty="0" err="1"/>
            <a:t>carer</a:t>
          </a:r>
          <a:endParaRPr lang="en-US" sz="1800" kern="1200" dirty="0"/>
        </a:p>
      </dsp:txBody>
      <dsp:txXfrm>
        <a:off x="53342" y="2261374"/>
        <a:ext cx="4864919" cy="986024"/>
      </dsp:txXfrm>
    </dsp:sp>
    <dsp:sp modelId="{1BA8952C-F063-4301-AB3C-7EECCA2BD264}">
      <dsp:nvSpPr>
        <dsp:cNvPr id="0" name=""/>
        <dsp:cNvSpPr/>
      </dsp:nvSpPr>
      <dsp:spPr>
        <a:xfrm>
          <a:off x="0" y="3311160"/>
          <a:ext cx="4971603" cy="1092708"/>
        </a:xfrm>
        <a:prstGeom prst="roundRect">
          <a:avLst/>
        </a:prstGeom>
        <a:gradFill rotWithShape="0">
          <a:gsLst>
            <a:gs pos="0">
              <a:schemeClr val="accent2">
                <a:hueOff val="-2223214"/>
                <a:satOff val="10650"/>
                <a:lumOff val="9853"/>
                <a:alphaOff val="0"/>
                <a:tint val="96000"/>
                <a:lumMod val="100000"/>
              </a:schemeClr>
            </a:gs>
            <a:gs pos="78000">
              <a:schemeClr val="accent2">
                <a:hueOff val="-2223214"/>
                <a:satOff val="10650"/>
                <a:lumOff val="9853"/>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 a young person over the age of 16 but under the age of 25, and </a:t>
          </a:r>
        </a:p>
      </dsp:txBody>
      <dsp:txXfrm>
        <a:off x="53342" y="3364502"/>
        <a:ext cx="4864919" cy="986024"/>
      </dsp:txXfrm>
    </dsp:sp>
    <dsp:sp modelId="{6791FDB1-382C-4AB2-966B-5350ECE76471}">
      <dsp:nvSpPr>
        <dsp:cNvPr id="0" name=""/>
        <dsp:cNvSpPr/>
      </dsp:nvSpPr>
      <dsp:spPr>
        <a:xfrm>
          <a:off x="0" y="4414289"/>
          <a:ext cx="4971603" cy="1092708"/>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 a person acting on behalf of a school or post-16 institution (this should ideally be with the knowledge and agreement of the parent or young person where possible) </a:t>
          </a:r>
        </a:p>
      </dsp:txBody>
      <dsp:txXfrm>
        <a:off x="53342" y="4467631"/>
        <a:ext cx="4864919" cy="9860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0D7A02-9D93-467E-8263-9010AA70CC00}">
      <dsp:nvSpPr>
        <dsp:cNvPr id="0" name=""/>
        <dsp:cNvSpPr/>
      </dsp:nvSpPr>
      <dsp:spPr>
        <a:xfrm>
          <a:off x="0" y="473"/>
          <a:ext cx="6348413" cy="110871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D20A1B-676E-44B3-8E58-1A3D1A1A6355}">
      <dsp:nvSpPr>
        <dsp:cNvPr id="0" name=""/>
        <dsp:cNvSpPr/>
      </dsp:nvSpPr>
      <dsp:spPr>
        <a:xfrm>
          <a:off x="335385" y="249933"/>
          <a:ext cx="609791" cy="6097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38EC3D-38D3-467A-A184-1BE3CA7ECD94}">
      <dsp:nvSpPr>
        <dsp:cNvPr id="0" name=""/>
        <dsp:cNvSpPr/>
      </dsp:nvSpPr>
      <dsp:spPr>
        <a:xfrm>
          <a:off x="1280561" y="473"/>
          <a:ext cx="5067851" cy="1108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339" tIns="117339" rIns="117339" bIns="117339" numCol="1" spcCol="1270" anchor="ctr" anchorCtr="0">
          <a:noAutofit/>
        </a:bodyPr>
        <a:lstStyle/>
        <a:p>
          <a:pPr marL="0" lvl="0" indent="0" algn="l" defTabSz="933450">
            <a:lnSpc>
              <a:spcPct val="100000"/>
            </a:lnSpc>
            <a:spcBef>
              <a:spcPct val="0"/>
            </a:spcBef>
            <a:spcAft>
              <a:spcPct val="35000"/>
            </a:spcAft>
            <a:buNone/>
          </a:pPr>
          <a:r>
            <a:rPr lang="en-GB" sz="2100" kern="1200"/>
            <a:t>You will receive a letter from the LA</a:t>
          </a:r>
          <a:endParaRPr lang="en-US" sz="2100" kern="1200"/>
        </a:p>
      </dsp:txBody>
      <dsp:txXfrm>
        <a:off x="1280561" y="473"/>
        <a:ext cx="5067851" cy="1108711"/>
      </dsp:txXfrm>
    </dsp:sp>
    <dsp:sp modelId="{DB96E684-05EB-4ECE-80A9-DE579EE94CCB}">
      <dsp:nvSpPr>
        <dsp:cNvPr id="0" name=""/>
        <dsp:cNvSpPr/>
      </dsp:nvSpPr>
      <dsp:spPr>
        <a:xfrm>
          <a:off x="0" y="1386362"/>
          <a:ext cx="6348413" cy="110871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4921C1-16B3-4840-ACFF-D2BE655AAD9D}">
      <dsp:nvSpPr>
        <dsp:cNvPr id="0" name=""/>
        <dsp:cNvSpPr/>
      </dsp:nvSpPr>
      <dsp:spPr>
        <a:xfrm>
          <a:off x="335385" y="1635822"/>
          <a:ext cx="609791" cy="6097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349993-0B34-4C52-9934-BE0904474555}">
      <dsp:nvSpPr>
        <dsp:cNvPr id="0" name=""/>
        <dsp:cNvSpPr/>
      </dsp:nvSpPr>
      <dsp:spPr>
        <a:xfrm>
          <a:off x="1280561" y="1386362"/>
          <a:ext cx="5067851" cy="1108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339" tIns="117339" rIns="117339" bIns="117339" numCol="1" spcCol="1270" anchor="ctr" anchorCtr="0">
          <a:noAutofit/>
        </a:bodyPr>
        <a:lstStyle/>
        <a:p>
          <a:pPr marL="0" lvl="0" indent="0" algn="l" defTabSz="933450">
            <a:lnSpc>
              <a:spcPct val="100000"/>
            </a:lnSpc>
            <a:spcBef>
              <a:spcPct val="0"/>
            </a:spcBef>
            <a:spcAft>
              <a:spcPct val="35000"/>
            </a:spcAft>
            <a:buNone/>
          </a:pPr>
          <a:r>
            <a:rPr lang="en-GB" sz="2100" kern="1200"/>
            <a:t>You will be given your rights to appeal and information about mediation</a:t>
          </a:r>
          <a:endParaRPr lang="en-US" sz="2100" kern="1200"/>
        </a:p>
      </dsp:txBody>
      <dsp:txXfrm>
        <a:off x="1280561" y="1386362"/>
        <a:ext cx="5067851" cy="1108711"/>
      </dsp:txXfrm>
    </dsp:sp>
    <dsp:sp modelId="{15523ED4-A031-4F4A-8790-8D81207A5B14}">
      <dsp:nvSpPr>
        <dsp:cNvPr id="0" name=""/>
        <dsp:cNvSpPr/>
      </dsp:nvSpPr>
      <dsp:spPr>
        <a:xfrm>
          <a:off x="0" y="2772251"/>
          <a:ext cx="6348413" cy="110871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D08ACC-FEE3-4997-B746-F307E2CEAA50}">
      <dsp:nvSpPr>
        <dsp:cNvPr id="0" name=""/>
        <dsp:cNvSpPr/>
      </dsp:nvSpPr>
      <dsp:spPr>
        <a:xfrm>
          <a:off x="335385" y="3021711"/>
          <a:ext cx="609791" cy="6097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6FEABA-E9BC-422E-BA8B-4226E9288C82}">
      <dsp:nvSpPr>
        <dsp:cNvPr id="0" name=""/>
        <dsp:cNvSpPr/>
      </dsp:nvSpPr>
      <dsp:spPr>
        <a:xfrm>
          <a:off x="1280561" y="2772251"/>
          <a:ext cx="5067851" cy="1108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339" tIns="117339" rIns="117339" bIns="117339" numCol="1" spcCol="1270" anchor="ctr" anchorCtr="0">
          <a:noAutofit/>
        </a:bodyPr>
        <a:lstStyle/>
        <a:p>
          <a:pPr marL="0" lvl="0" indent="0" algn="l" defTabSz="933450">
            <a:lnSpc>
              <a:spcPct val="100000"/>
            </a:lnSpc>
            <a:spcBef>
              <a:spcPct val="0"/>
            </a:spcBef>
            <a:spcAft>
              <a:spcPct val="35000"/>
            </a:spcAft>
            <a:buNone/>
          </a:pPr>
          <a:r>
            <a:rPr lang="en-GB" sz="2100" kern="1200"/>
            <a:t>Opportunity for a Way forward meeting</a:t>
          </a:r>
          <a:endParaRPr lang="en-US" sz="2100" kern="1200"/>
        </a:p>
      </dsp:txBody>
      <dsp:txXfrm>
        <a:off x="1280561" y="2772251"/>
        <a:ext cx="5067851" cy="11087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9E2CF6-9E5E-430C-9B94-B69AFCC2D708}">
      <dsp:nvSpPr>
        <dsp:cNvPr id="0" name=""/>
        <dsp:cNvSpPr/>
      </dsp:nvSpPr>
      <dsp:spPr>
        <a:xfrm>
          <a:off x="0" y="3038"/>
          <a:ext cx="4971603" cy="105105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C6E72C-D7B0-4AFE-A76B-1C90FC10E43C}">
      <dsp:nvSpPr>
        <dsp:cNvPr id="0" name=""/>
        <dsp:cNvSpPr/>
      </dsp:nvSpPr>
      <dsp:spPr>
        <a:xfrm>
          <a:off x="317945" y="239527"/>
          <a:ext cx="578648" cy="5780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9E2024B-7DA0-484B-B811-4CA73A19F0AB}">
      <dsp:nvSpPr>
        <dsp:cNvPr id="0" name=""/>
        <dsp:cNvSpPr/>
      </dsp:nvSpPr>
      <dsp:spPr>
        <a:xfrm>
          <a:off x="1214539" y="3038"/>
          <a:ext cx="3487161" cy="1052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346" tIns="111346" rIns="111346" bIns="111346" numCol="1" spcCol="1270" anchor="ctr" anchorCtr="0">
          <a:noAutofit/>
        </a:bodyPr>
        <a:lstStyle/>
        <a:p>
          <a:pPr marL="0" lvl="0" indent="0" algn="l" defTabSz="800100">
            <a:lnSpc>
              <a:spcPct val="90000"/>
            </a:lnSpc>
            <a:spcBef>
              <a:spcPct val="0"/>
            </a:spcBef>
            <a:spcAft>
              <a:spcPct val="35000"/>
            </a:spcAft>
            <a:buNone/>
          </a:pPr>
          <a:r>
            <a:rPr lang="en-GB" sz="1800" kern="1200" dirty="0"/>
            <a:t>Along with the draft EHC plan, the LA must give notice to the parent or young person that they have 15 days in which to:</a:t>
          </a:r>
          <a:endParaRPr lang="en-US" sz="1800" kern="1200" dirty="0"/>
        </a:p>
      </dsp:txBody>
      <dsp:txXfrm>
        <a:off x="1214539" y="3038"/>
        <a:ext cx="3487161" cy="1052087"/>
      </dsp:txXfrm>
    </dsp:sp>
    <dsp:sp modelId="{AD2FF861-8E06-474E-9DF5-50476402A0D3}">
      <dsp:nvSpPr>
        <dsp:cNvPr id="0" name=""/>
        <dsp:cNvSpPr/>
      </dsp:nvSpPr>
      <dsp:spPr>
        <a:xfrm>
          <a:off x="0" y="1310177"/>
          <a:ext cx="4971603" cy="105105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D60A78-4710-4FEE-914F-95689A2C6ACD}">
      <dsp:nvSpPr>
        <dsp:cNvPr id="0" name=""/>
        <dsp:cNvSpPr/>
      </dsp:nvSpPr>
      <dsp:spPr>
        <a:xfrm>
          <a:off x="317945" y="1546665"/>
          <a:ext cx="578648" cy="5780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76F6878-23B1-427C-99B4-FBBC72766B74}">
      <dsp:nvSpPr>
        <dsp:cNvPr id="0" name=""/>
        <dsp:cNvSpPr/>
      </dsp:nvSpPr>
      <dsp:spPr>
        <a:xfrm>
          <a:off x="1214539" y="1310177"/>
          <a:ext cx="3487161" cy="1052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346" tIns="111346" rIns="111346" bIns="111346" numCol="1" spcCol="1270" anchor="ctr" anchorCtr="0">
          <a:noAutofit/>
        </a:bodyPr>
        <a:lstStyle/>
        <a:p>
          <a:pPr marL="0" lvl="0" indent="0" algn="l" defTabSz="800100">
            <a:lnSpc>
              <a:spcPct val="90000"/>
            </a:lnSpc>
            <a:spcBef>
              <a:spcPct val="0"/>
            </a:spcBef>
            <a:spcAft>
              <a:spcPct val="35000"/>
            </a:spcAft>
            <a:buNone/>
          </a:pPr>
          <a:r>
            <a:rPr lang="en-GB" sz="1800" kern="1200" dirty="0"/>
            <a:t>make comments – ‘representations’ – about the draft EHC plan;</a:t>
          </a:r>
          <a:endParaRPr lang="en-US" sz="1800" kern="1200" dirty="0"/>
        </a:p>
      </dsp:txBody>
      <dsp:txXfrm>
        <a:off x="1214539" y="1310177"/>
        <a:ext cx="3487161" cy="1052087"/>
      </dsp:txXfrm>
    </dsp:sp>
    <dsp:sp modelId="{4CD4EA27-2241-481F-9238-08EFFC3C7613}">
      <dsp:nvSpPr>
        <dsp:cNvPr id="0" name=""/>
        <dsp:cNvSpPr/>
      </dsp:nvSpPr>
      <dsp:spPr>
        <a:xfrm>
          <a:off x="0" y="2617316"/>
          <a:ext cx="4971603" cy="105105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9609C1-AA5E-4181-AE4E-61E792A7AA51}">
      <dsp:nvSpPr>
        <dsp:cNvPr id="0" name=""/>
        <dsp:cNvSpPr/>
      </dsp:nvSpPr>
      <dsp:spPr>
        <a:xfrm>
          <a:off x="317945" y="2853804"/>
          <a:ext cx="578648" cy="5780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648B55B-920E-42AD-8967-7F9740113558}">
      <dsp:nvSpPr>
        <dsp:cNvPr id="0" name=""/>
        <dsp:cNvSpPr/>
      </dsp:nvSpPr>
      <dsp:spPr>
        <a:xfrm>
          <a:off x="1214539" y="2617316"/>
          <a:ext cx="3487161" cy="1052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346" tIns="111346" rIns="111346" bIns="111346" numCol="1" spcCol="1270" anchor="ctr" anchorCtr="0">
          <a:noAutofit/>
        </a:bodyPr>
        <a:lstStyle/>
        <a:p>
          <a:pPr marL="0" lvl="0" indent="0" algn="l" defTabSz="800100">
            <a:lnSpc>
              <a:spcPct val="90000"/>
            </a:lnSpc>
            <a:spcBef>
              <a:spcPct val="0"/>
            </a:spcBef>
            <a:spcAft>
              <a:spcPct val="35000"/>
            </a:spcAft>
            <a:buNone/>
          </a:pPr>
          <a:r>
            <a:rPr lang="en-GB" sz="1800" kern="1200" dirty="0"/>
            <a:t>request a meeting with the LA to discuss the draft;</a:t>
          </a:r>
          <a:endParaRPr lang="en-US" sz="1800" kern="1200" dirty="0"/>
        </a:p>
      </dsp:txBody>
      <dsp:txXfrm>
        <a:off x="1214539" y="2617316"/>
        <a:ext cx="3487161" cy="1052087"/>
      </dsp:txXfrm>
    </dsp:sp>
    <dsp:sp modelId="{E671F4CE-4A93-4195-A8BB-F8418955352A}">
      <dsp:nvSpPr>
        <dsp:cNvPr id="0" name=""/>
        <dsp:cNvSpPr/>
      </dsp:nvSpPr>
      <dsp:spPr>
        <a:xfrm>
          <a:off x="0" y="3924454"/>
          <a:ext cx="4971603" cy="105105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33F92C-7D7C-4085-9578-471EB63DD8E8}">
      <dsp:nvSpPr>
        <dsp:cNvPr id="0" name=""/>
        <dsp:cNvSpPr/>
      </dsp:nvSpPr>
      <dsp:spPr>
        <a:xfrm>
          <a:off x="317945" y="4160943"/>
          <a:ext cx="578648" cy="5780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C8BBEA4-84AB-42BA-888D-0904878CC4E2}">
      <dsp:nvSpPr>
        <dsp:cNvPr id="0" name=""/>
        <dsp:cNvSpPr/>
      </dsp:nvSpPr>
      <dsp:spPr>
        <a:xfrm>
          <a:off x="1214539" y="3924454"/>
          <a:ext cx="3487161" cy="1052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346" tIns="111346" rIns="111346" bIns="111346" numCol="1" spcCol="1270" anchor="ctr" anchorCtr="0">
          <a:noAutofit/>
        </a:bodyPr>
        <a:lstStyle/>
        <a:p>
          <a:pPr marL="0" lvl="0" indent="0" algn="l" defTabSz="800100">
            <a:lnSpc>
              <a:spcPct val="90000"/>
            </a:lnSpc>
            <a:spcBef>
              <a:spcPct val="0"/>
            </a:spcBef>
            <a:spcAft>
              <a:spcPct val="35000"/>
            </a:spcAft>
            <a:buNone/>
          </a:pPr>
          <a:r>
            <a:rPr lang="en-GB" sz="1800" kern="1200" dirty="0"/>
            <a:t>request that a particular school or other institution is named in the final EHC plan.</a:t>
          </a:r>
          <a:endParaRPr lang="en-US" sz="1800" kern="1200" dirty="0"/>
        </a:p>
      </dsp:txBody>
      <dsp:txXfrm>
        <a:off x="1214539" y="3924454"/>
        <a:ext cx="3487161" cy="105208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a:ea typeface="ＭＳ Ｐゴシック" charset="0"/>
              </a:defRPr>
            </a:lvl1pPr>
          </a:lstStyle>
          <a:p>
            <a:pPr>
              <a:defRPr/>
            </a:pPr>
            <a:endParaRPr lang="en-US"/>
          </a:p>
        </p:txBody>
      </p:sp>
      <p:sp>
        <p:nvSpPr>
          <p:cNvPr id="5123"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a:ea typeface="ＭＳ Ｐゴシック" charset="0"/>
              </a:defRPr>
            </a:lvl1pPr>
          </a:lstStyle>
          <a:p>
            <a:pPr>
              <a:defRPr/>
            </a:pPr>
            <a:endParaRPr lang="en-US"/>
          </a:p>
        </p:txBody>
      </p:sp>
      <p:sp>
        <p:nvSpPr>
          <p:cNvPr id="5124"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ea typeface="ＭＳ Ｐゴシック" charset="0"/>
              </a:defRPr>
            </a:lvl1pPr>
          </a:lstStyle>
          <a:p>
            <a:pPr>
              <a:defRPr/>
            </a:pPr>
            <a:endParaRPr lang="en-US"/>
          </a:p>
        </p:txBody>
      </p:sp>
      <p:sp>
        <p:nvSpPr>
          <p:cNvPr id="5125"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CA76C424-72E7-44F4-AEE2-E8C0645FEBC6}" type="slidenum">
              <a:rPr lang="en-US"/>
              <a:pPr>
                <a:defRPr/>
              </a:pPr>
              <a:t>‹#›</a:t>
            </a:fld>
            <a:endParaRPr lang="en-US"/>
          </a:p>
        </p:txBody>
      </p:sp>
    </p:spTree>
    <p:extLst>
      <p:ext uri="{BB962C8B-B14F-4D97-AF65-F5344CB8AC3E}">
        <p14:creationId xmlns:p14="http://schemas.microsoft.com/office/powerpoint/2010/main" val="3081488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a:ea typeface="ＭＳ Ｐゴシック" charset="0"/>
              </a:defRPr>
            </a:lvl1pPr>
          </a:lstStyle>
          <a:p>
            <a:pPr>
              <a:defRPr/>
            </a:pPr>
            <a:endParaRPr lang="en-US"/>
          </a:p>
        </p:txBody>
      </p:sp>
      <p:sp>
        <p:nvSpPr>
          <p:cNvPr id="1638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a:ea typeface="ＭＳ Ｐゴシック" charset="0"/>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1638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ea typeface="ＭＳ Ｐゴシック" charset="0"/>
              </a:defRPr>
            </a:lvl1pPr>
          </a:lstStyle>
          <a:p>
            <a:pPr>
              <a:defRPr/>
            </a:pPr>
            <a:endParaRPr lang="en-US"/>
          </a:p>
        </p:txBody>
      </p:sp>
      <p:sp>
        <p:nvSpPr>
          <p:cNvPr id="1639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86DD214E-EFA1-4449-A914-56417C3A9286}" type="slidenum">
              <a:rPr lang="en-US"/>
              <a:pPr>
                <a:defRPr/>
              </a:pPr>
              <a:t>‹#›</a:t>
            </a:fld>
            <a:endParaRPr lang="en-US"/>
          </a:p>
        </p:txBody>
      </p:sp>
    </p:spTree>
    <p:extLst>
      <p:ext uri="{BB962C8B-B14F-4D97-AF65-F5344CB8AC3E}">
        <p14:creationId xmlns:p14="http://schemas.microsoft.com/office/powerpoint/2010/main" val="4823370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6DD214E-EFA1-4449-A914-56417C3A9286}" type="slidenum">
              <a:rPr lang="en-US" smtClean="0"/>
              <a:pPr>
                <a:defRPr/>
              </a:pPr>
              <a:t>3</a:t>
            </a:fld>
            <a:endParaRPr lang="en-US"/>
          </a:p>
        </p:txBody>
      </p:sp>
    </p:spTree>
    <p:extLst>
      <p:ext uri="{BB962C8B-B14F-4D97-AF65-F5344CB8AC3E}">
        <p14:creationId xmlns:p14="http://schemas.microsoft.com/office/powerpoint/2010/main" val="789435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6DD214E-EFA1-4449-A914-56417C3A9286}" type="slidenum">
              <a:rPr lang="en-US" smtClean="0"/>
              <a:pPr>
                <a:defRPr/>
              </a:pPr>
              <a:t>16</a:t>
            </a:fld>
            <a:endParaRPr lang="en-US"/>
          </a:p>
        </p:txBody>
      </p:sp>
    </p:spTree>
    <p:extLst>
      <p:ext uri="{BB962C8B-B14F-4D97-AF65-F5344CB8AC3E}">
        <p14:creationId xmlns:p14="http://schemas.microsoft.com/office/powerpoint/2010/main" val="823931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6DD214E-EFA1-4449-A914-56417C3A9286}" type="slidenum">
              <a:rPr lang="en-US" smtClean="0"/>
              <a:pPr>
                <a:defRPr/>
              </a:pPr>
              <a:t>17</a:t>
            </a:fld>
            <a:endParaRPr lang="en-US"/>
          </a:p>
        </p:txBody>
      </p:sp>
    </p:spTree>
    <p:extLst>
      <p:ext uri="{BB962C8B-B14F-4D97-AF65-F5344CB8AC3E}">
        <p14:creationId xmlns:p14="http://schemas.microsoft.com/office/powerpoint/2010/main" val="2428381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6DD214E-EFA1-4449-A914-56417C3A9286}" type="slidenum">
              <a:rPr lang="en-US" smtClean="0"/>
              <a:pPr>
                <a:defRPr/>
              </a:pPr>
              <a:t>18</a:t>
            </a:fld>
            <a:endParaRPr lang="en-US"/>
          </a:p>
        </p:txBody>
      </p:sp>
    </p:spTree>
    <p:extLst>
      <p:ext uri="{BB962C8B-B14F-4D97-AF65-F5344CB8AC3E}">
        <p14:creationId xmlns:p14="http://schemas.microsoft.com/office/powerpoint/2010/main" val="56346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6DD214E-EFA1-4449-A914-56417C3A9286}" type="slidenum">
              <a:rPr lang="en-US" smtClean="0"/>
              <a:pPr>
                <a:defRPr/>
              </a:pPr>
              <a:t>19</a:t>
            </a:fld>
            <a:endParaRPr lang="en-US"/>
          </a:p>
        </p:txBody>
      </p:sp>
    </p:spTree>
    <p:extLst>
      <p:ext uri="{BB962C8B-B14F-4D97-AF65-F5344CB8AC3E}">
        <p14:creationId xmlns:p14="http://schemas.microsoft.com/office/powerpoint/2010/main" val="2058865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6DD214E-EFA1-4449-A914-56417C3A9286}" type="slidenum">
              <a:rPr lang="en-US" smtClean="0"/>
              <a:pPr>
                <a:defRPr/>
              </a:pPr>
              <a:t>20</a:t>
            </a:fld>
            <a:endParaRPr lang="en-US"/>
          </a:p>
        </p:txBody>
      </p:sp>
    </p:spTree>
    <p:extLst>
      <p:ext uri="{BB962C8B-B14F-4D97-AF65-F5344CB8AC3E}">
        <p14:creationId xmlns:p14="http://schemas.microsoft.com/office/powerpoint/2010/main" val="1809006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6DD214E-EFA1-4449-A914-56417C3A9286}" type="slidenum">
              <a:rPr lang="en-US" smtClean="0"/>
              <a:pPr>
                <a:defRPr/>
              </a:pPr>
              <a:t>23</a:t>
            </a:fld>
            <a:endParaRPr lang="en-US"/>
          </a:p>
        </p:txBody>
      </p:sp>
    </p:spTree>
    <p:extLst>
      <p:ext uri="{BB962C8B-B14F-4D97-AF65-F5344CB8AC3E}">
        <p14:creationId xmlns:p14="http://schemas.microsoft.com/office/powerpoint/2010/main" val="3295213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6DD214E-EFA1-4449-A914-56417C3A9286}" type="slidenum">
              <a:rPr lang="en-US" smtClean="0"/>
              <a:pPr>
                <a:defRPr/>
              </a:pPr>
              <a:t>5</a:t>
            </a:fld>
            <a:endParaRPr lang="en-US"/>
          </a:p>
        </p:txBody>
      </p:sp>
    </p:spTree>
    <p:extLst>
      <p:ext uri="{BB962C8B-B14F-4D97-AF65-F5344CB8AC3E}">
        <p14:creationId xmlns:p14="http://schemas.microsoft.com/office/powerpoint/2010/main" val="3340950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6DD214E-EFA1-4449-A914-56417C3A9286}" type="slidenum">
              <a:rPr lang="en-US" smtClean="0"/>
              <a:pPr>
                <a:defRPr/>
              </a:pPr>
              <a:t>6</a:t>
            </a:fld>
            <a:endParaRPr lang="en-US"/>
          </a:p>
        </p:txBody>
      </p:sp>
    </p:spTree>
    <p:extLst>
      <p:ext uri="{BB962C8B-B14F-4D97-AF65-F5344CB8AC3E}">
        <p14:creationId xmlns:p14="http://schemas.microsoft.com/office/powerpoint/2010/main" val="698093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6DD214E-EFA1-4449-A914-56417C3A9286}" type="slidenum">
              <a:rPr lang="en-US" smtClean="0"/>
              <a:pPr>
                <a:defRPr/>
              </a:pPr>
              <a:t>8</a:t>
            </a:fld>
            <a:endParaRPr lang="en-US"/>
          </a:p>
        </p:txBody>
      </p:sp>
    </p:spTree>
    <p:extLst>
      <p:ext uri="{BB962C8B-B14F-4D97-AF65-F5344CB8AC3E}">
        <p14:creationId xmlns:p14="http://schemas.microsoft.com/office/powerpoint/2010/main" val="887738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6DD214E-EFA1-4449-A914-56417C3A9286}" type="slidenum">
              <a:rPr lang="en-US" smtClean="0"/>
              <a:pPr>
                <a:defRPr/>
              </a:pPr>
              <a:t>9</a:t>
            </a:fld>
            <a:endParaRPr lang="en-US"/>
          </a:p>
        </p:txBody>
      </p:sp>
    </p:spTree>
    <p:extLst>
      <p:ext uri="{BB962C8B-B14F-4D97-AF65-F5344CB8AC3E}">
        <p14:creationId xmlns:p14="http://schemas.microsoft.com/office/powerpoint/2010/main" val="825148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6DD214E-EFA1-4449-A914-56417C3A9286}" type="slidenum">
              <a:rPr lang="en-US" smtClean="0"/>
              <a:pPr>
                <a:defRPr/>
              </a:pPr>
              <a:t>10</a:t>
            </a:fld>
            <a:endParaRPr lang="en-US"/>
          </a:p>
        </p:txBody>
      </p:sp>
    </p:spTree>
    <p:extLst>
      <p:ext uri="{BB962C8B-B14F-4D97-AF65-F5344CB8AC3E}">
        <p14:creationId xmlns:p14="http://schemas.microsoft.com/office/powerpoint/2010/main" val="2783886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6DD214E-EFA1-4449-A914-56417C3A9286}" type="slidenum">
              <a:rPr lang="en-US" smtClean="0"/>
              <a:pPr>
                <a:defRPr/>
              </a:pPr>
              <a:t>11</a:t>
            </a:fld>
            <a:endParaRPr lang="en-US"/>
          </a:p>
        </p:txBody>
      </p:sp>
    </p:spTree>
    <p:extLst>
      <p:ext uri="{BB962C8B-B14F-4D97-AF65-F5344CB8AC3E}">
        <p14:creationId xmlns:p14="http://schemas.microsoft.com/office/powerpoint/2010/main" val="3352818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6DD214E-EFA1-4449-A914-56417C3A9286}" type="slidenum">
              <a:rPr lang="en-US" smtClean="0"/>
              <a:pPr>
                <a:defRPr/>
              </a:pPr>
              <a:t>13</a:t>
            </a:fld>
            <a:endParaRPr lang="en-US"/>
          </a:p>
        </p:txBody>
      </p:sp>
    </p:spTree>
    <p:extLst>
      <p:ext uri="{BB962C8B-B14F-4D97-AF65-F5344CB8AC3E}">
        <p14:creationId xmlns:p14="http://schemas.microsoft.com/office/powerpoint/2010/main" val="1606513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6DD214E-EFA1-4449-A914-56417C3A9286}" type="slidenum">
              <a:rPr lang="en-US" smtClean="0"/>
              <a:pPr>
                <a:defRPr/>
              </a:pPr>
              <a:t>15</a:t>
            </a:fld>
            <a:endParaRPr lang="en-US"/>
          </a:p>
        </p:txBody>
      </p:sp>
    </p:spTree>
    <p:extLst>
      <p:ext uri="{BB962C8B-B14F-4D97-AF65-F5344CB8AC3E}">
        <p14:creationId xmlns:p14="http://schemas.microsoft.com/office/powerpoint/2010/main" val="1340370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3/28/2022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34646745"/>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3/28/2022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9190331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3/28/2022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9911206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3/28/2022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6796578"/>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3/28/2022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7831538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3/28/2022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27481730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3/28/2022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7306022"/>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3/28/2022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33375415"/>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171" name="Rectangle 3"/>
          <p:cNvSpPr>
            <a:spLocks noGrp="1" noChangeArrowheads="1"/>
          </p:cNvSpPr>
          <p:nvPr>
            <p:ph type="ctrTitle" hasCustomPrompt="1"/>
          </p:nvPr>
        </p:nvSpPr>
        <p:spPr>
          <a:xfrm>
            <a:off x="467544" y="1752600"/>
            <a:ext cx="8208144" cy="1388368"/>
          </a:xfrm>
          <a:prstGeom prst="rect">
            <a:avLst/>
          </a:prstGeom>
        </p:spPr>
        <p:txBody>
          <a:bodyPr/>
          <a:lstStyle>
            <a:lvl1pPr>
              <a:defRPr sz="3300" b="1" baseline="0">
                <a:solidFill>
                  <a:schemeClr val="tx1"/>
                </a:solidFill>
                <a:latin typeface="Arial Bold" panose="020B0704020202020204" pitchFamily="34" charset="0"/>
                <a:cs typeface="Arial Bold" panose="020B0704020202020204" pitchFamily="34" charset="0"/>
              </a:defRPr>
            </a:lvl1pPr>
          </a:lstStyle>
          <a:p>
            <a:pPr lvl="0"/>
            <a:r>
              <a:rPr lang="en-US" noProof="0" dirty="0"/>
              <a:t>Click to add title</a:t>
            </a:r>
          </a:p>
        </p:txBody>
      </p:sp>
      <p:sp>
        <p:nvSpPr>
          <p:cNvPr id="7172" name="Rectangle 4"/>
          <p:cNvSpPr>
            <a:spLocks noGrp="1" noChangeArrowheads="1"/>
          </p:cNvSpPr>
          <p:nvPr>
            <p:ph type="subTitle" idx="1" hasCustomPrompt="1"/>
          </p:nvPr>
        </p:nvSpPr>
        <p:spPr>
          <a:xfrm>
            <a:off x="467544" y="1303784"/>
            <a:ext cx="8208144" cy="448816"/>
          </a:xfrm>
          <a:prstGeom prst="rect">
            <a:avLst/>
          </a:prstGeom>
        </p:spPr>
        <p:txBody>
          <a:bodyPr/>
          <a:lstStyle>
            <a:lvl1pPr marL="0" indent="0">
              <a:buFontTx/>
              <a:buNone/>
              <a:defRPr sz="1500" b="0">
                <a:solidFill>
                  <a:schemeClr val="tx1"/>
                </a:solidFill>
                <a:latin typeface="+mn-lt"/>
                <a:cs typeface="Arial Bold" panose="020B0704020202020204" pitchFamily="34" charset="0"/>
              </a:defRPr>
            </a:lvl1pPr>
          </a:lstStyle>
          <a:p>
            <a:pPr lvl="0"/>
            <a:r>
              <a:rPr lang="en-US" noProof="0" dirty="0"/>
              <a:t>Click to add Service / Team</a:t>
            </a:r>
          </a:p>
        </p:txBody>
      </p:sp>
      <p:sp>
        <p:nvSpPr>
          <p:cNvPr id="7" name="Text Placeholder 6"/>
          <p:cNvSpPr>
            <a:spLocks noGrp="1"/>
          </p:cNvSpPr>
          <p:nvPr>
            <p:ph type="body" sz="quarter" idx="11" hasCustomPrompt="1"/>
          </p:nvPr>
        </p:nvSpPr>
        <p:spPr>
          <a:xfrm>
            <a:off x="467544" y="3593070"/>
            <a:ext cx="8208144" cy="1708138"/>
          </a:xfrm>
          <a:prstGeom prst="rect">
            <a:avLst/>
          </a:prstGeom>
        </p:spPr>
        <p:txBody>
          <a:bodyPr/>
          <a:lstStyle>
            <a:lvl1pPr marL="0" indent="0">
              <a:buNone/>
              <a:defRPr sz="1350" baseline="0">
                <a:solidFill>
                  <a:schemeClr val="tx1"/>
                </a:solidFill>
              </a:defRPr>
            </a:lvl1pPr>
          </a:lstStyle>
          <a:p>
            <a:pPr lvl="0"/>
            <a:r>
              <a:rPr lang="en-GB" dirty="0"/>
              <a:t>You can change a slide’s background colour, but always remember to consider accessibility!</a:t>
            </a:r>
          </a:p>
        </p:txBody>
      </p:sp>
      <p:pic>
        <p:nvPicPr>
          <p:cNvPr id="8" name="Picture 7" descr="ECC_Primary_Logo_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4329" y="5949280"/>
            <a:ext cx="1169369" cy="568882"/>
          </a:xfrm>
          <a:prstGeom prst="rect">
            <a:avLst/>
          </a:prstGeom>
        </p:spPr>
      </p:pic>
    </p:spTree>
    <p:extLst>
      <p:ext uri="{BB962C8B-B14F-4D97-AF65-F5344CB8AC3E}">
        <p14:creationId xmlns:p14="http://schemas.microsoft.com/office/powerpoint/2010/main" val="2473500537"/>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8" name="Content Placeholder 17"/>
          <p:cNvSpPr>
            <a:spLocks noGrp="1"/>
          </p:cNvSpPr>
          <p:nvPr>
            <p:ph sz="quarter" idx="10" hasCustomPrompt="1"/>
          </p:nvPr>
        </p:nvSpPr>
        <p:spPr>
          <a:xfrm>
            <a:off x="467544" y="1268413"/>
            <a:ext cx="8208144" cy="5256931"/>
          </a:xfrm>
          <a:prstGeom prst="rect">
            <a:avLst/>
          </a:prstGeom>
        </p:spPr>
        <p:txBody>
          <a:bodyPr/>
          <a:lstStyle>
            <a:lvl1pPr marL="214313" indent="-214313">
              <a:buFont typeface="Arial" panose="020B0604020202020204" pitchFamily="34" charset="0"/>
              <a:buChar char="•"/>
              <a:defRPr sz="1350"/>
            </a:lvl1pPr>
          </a:lstStyle>
          <a:p>
            <a:pPr lvl="0"/>
            <a:r>
              <a:rPr lang="en-US" dirty="0"/>
              <a:t>Always use at least size 18 font</a:t>
            </a:r>
          </a:p>
        </p:txBody>
      </p:sp>
      <p:sp>
        <p:nvSpPr>
          <p:cNvPr id="21" name="Title 20"/>
          <p:cNvSpPr>
            <a:spLocks noGrp="1"/>
          </p:cNvSpPr>
          <p:nvPr>
            <p:ph type="title"/>
          </p:nvPr>
        </p:nvSpPr>
        <p:spPr>
          <a:xfrm>
            <a:off x="467544" y="404664"/>
            <a:ext cx="8208144" cy="648072"/>
          </a:xfrm>
          <a:prstGeom prst="rect">
            <a:avLst/>
          </a:prstGeom>
        </p:spPr>
        <p:txBody>
          <a:bodyPr/>
          <a:lstStyle>
            <a:lvl1pPr>
              <a:defRPr sz="2400" b="1">
                <a:solidFill>
                  <a:schemeClr val="tx1"/>
                </a:solidFill>
              </a:defRPr>
            </a:lvl1pPr>
          </a:lstStyle>
          <a:p>
            <a:r>
              <a:rPr lang="en-US"/>
              <a:t>Click to edit Master title style</a:t>
            </a:r>
            <a:endParaRPr lang="en-GB" dirty="0"/>
          </a:p>
        </p:txBody>
      </p:sp>
    </p:spTree>
    <p:extLst>
      <p:ext uri="{BB962C8B-B14F-4D97-AF65-F5344CB8AC3E}">
        <p14:creationId xmlns:p14="http://schemas.microsoft.com/office/powerpoint/2010/main" val="7819099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content and bullets">
    <p:spTree>
      <p:nvGrpSpPr>
        <p:cNvPr id="1" name=""/>
        <p:cNvGrpSpPr/>
        <p:nvPr/>
      </p:nvGrpSpPr>
      <p:grpSpPr>
        <a:xfrm>
          <a:off x="0" y="0"/>
          <a:ext cx="0" cy="0"/>
          <a:chOff x="0" y="0"/>
          <a:chExt cx="0" cy="0"/>
        </a:xfrm>
      </p:grpSpPr>
      <p:sp>
        <p:nvSpPr>
          <p:cNvPr id="18" name="Content Placeholder 17"/>
          <p:cNvSpPr>
            <a:spLocks noGrp="1"/>
          </p:cNvSpPr>
          <p:nvPr>
            <p:ph sz="quarter" idx="10" hasCustomPrompt="1"/>
          </p:nvPr>
        </p:nvSpPr>
        <p:spPr>
          <a:xfrm>
            <a:off x="467545" y="1268189"/>
            <a:ext cx="8207375" cy="1224632"/>
          </a:xfrm>
          <a:prstGeom prst="rect">
            <a:avLst/>
          </a:prstGeom>
        </p:spPr>
        <p:txBody>
          <a:bodyPr/>
          <a:lstStyle>
            <a:lvl1pPr marL="0" indent="0">
              <a:buNone/>
              <a:defRPr sz="1350" baseline="0"/>
            </a:lvl1pPr>
          </a:lstStyle>
          <a:p>
            <a:pPr lvl="0"/>
            <a:r>
              <a:rPr lang="en-US" dirty="0"/>
              <a:t>Always use at least size 18 font </a:t>
            </a:r>
          </a:p>
        </p:txBody>
      </p:sp>
      <p:sp>
        <p:nvSpPr>
          <p:cNvPr id="21" name="Title 20"/>
          <p:cNvSpPr>
            <a:spLocks noGrp="1"/>
          </p:cNvSpPr>
          <p:nvPr>
            <p:ph type="title"/>
          </p:nvPr>
        </p:nvSpPr>
        <p:spPr>
          <a:xfrm>
            <a:off x="468314" y="404664"/>
            <a:ext cx="8222679" cy="648072"/>
          </a:xfrm>
          <a:prstGeom prst="rect">
            <a:avLst/>
          </a:prstGeom>
        </p:spPr>
        <p:txBody>
          <a:bodyPr/>
          <a:lstStyle>
            <a:lvl1pPr>
              <a:defRPr sz="2400" b="1">
                <a:solidFill>
                  <a:schemeClr val="tx1"/>
                </a:solidFill>
              </a:defRPr>
            </a:lvl1pPr>
          </a:lstStyle>
          <a:p>
            <a:r>
              <a:rPr lang="en-US"/>
              <a:t>Click to edit Master title style</a:t>
            </a:r>
            <a:endParaRPr lang="en-GB" dirty="0"/>
          </a:p>
        </p:txBody>
      </p:sp>
      <p:sp>
        <p:nvSpPr>
          <p:cNvPr id="3" name="Content Placeholder 2"/>
          <p:cNvSpPr>
            <a:spLocks noGrp="1"/>
          </p:cNvSpPr>
          <p:nvPr>
            <p:ph sz="quarter" idx="13" hasCustomPrompt="1"/>
          </p:nvPr>
        </p:nvSpPr>
        <p:spPr>
          <a:xfrm>
            <a:off x="467544" y="2708274"/>
            <a:ext cx="8223448" cy="3815752"/>
          </a:xfrm>
          <a:prstGeom prst="rect">
            <a:avLst/>
          </a:prstGeom>
        </p:spPr>
        <p:txBody>
          <a:bodyPr/>
          <a:lstStyle>
            <a:lvl1pPr>
              <a:defRPr sz="1350" b="1">
                <a:solidFill>
                  <a:schemeClr val="tx1"/>
                </a:solidFill>
              </a:defRPr>
            </a:lvl1pPr>
            <a:lvl2pPr>
              <a:defRPr sz="1275" b="1">
                <a:solidFill>
                  <a:schemeClr val="tx2"/>
                </a:solidFill>
              </a:defRPr>
            </a:lvl2pPr>
            <a:lvl3pPr>
              <a:defRPr sz="1275" b="1">
                <a:solidFill>
                  <a:schemeClr val="tx2"/>
                </a:solidFill>
              </a:defRPr>
            </a:lvl3pPr>
            <a:lvl4pPr>
              <a:defRPr sz="1275" b="1">
                <a:solidFill>
                  <a:schemeClr val="tx2"/>
                </a:solidFill>
              </a:defRPr>
            </a:lvl4pPr>
            <a:lvl5pPr>
              <a:defRPr sz="1275" b="1">
                <a:solidFill>
                  <a:schemeClr val="tx2"/>
                </a:solidFill>
              </a:defRPr>
            </a:lvl5pPr>
          </a:lstStyle>
          <a:p>
            <a:pPr lvl="0"/>
            <a:r>
              <a:rPr lang="en-US" dirty="0"/>
              <a:t>Always use at least size 18 font </a:t>
            </a:r>
          </a:p>
        </p:txBody>
      </p:sp>
    </p:spTree>
    <p:extLst>
      <p:ext uri="{BB962C8B-B14F-4D97-AF65-F5344CB8AC3E}">
        <p14:creationId xmlns:p14="http://schemas.microsoft.com/office/powerpoint/2010/main" val="299199380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9">
          <p15:clr>
            <a:srgbClr val="FBAE40"/>
          </p15:clr>
        </p15:guide>
        <p15:guide id="2" pos="2880">
          <p15:clr>
            <a:srgbClr val="FBAE40"/>
          </p15:clr>
        </p15:guide>
        <p15:guide id="3" orient="horz" pos="170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3/28/2022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978889715"/>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18" name="Content Placeholder 17"/>
          <p:cNvSpPr>
            <a:spLocks noGrp="1"/>
          </p:cNvSpPr>
          <p:nvPr>
            <p:ph sz="quarter" idx="10" hasCustomPrompt="1"/>
          </p:nvPr>
        </p:nvSpPr>
        <p:spPr>
          <a:xfrm>
            <a:off x="467545" y="1268413"/>
            <a:ext cx="3958208" cy="5256931"/>
          </a:xfrm>
          <a:prstGeom prst="rect">
            <a:avLst/>
          </a:prstGeom>
        </p:spPr>
        <p:txBody>
          <a:bodyPr/>
          <a:lstStyle>
            <a:lvl1pPr marL="214313" indent="-214313">
              <a:buFont typeface="Arial" panose="020B0604020202020204" pitchFamily="34" charset="0"/>
              <a:buChar char="•"/>
              <a:defRPr sz="1350"/>
            </a:lvl1pPr>
          </a:lstStyle>
          <a:p>
            <a:pPr lvl="0"/>
            <a:r>
              <a:rPr lang="en-US" dirty="0"/>
              <a:t>Always use at least size 18 font </a:t>
            </a:r>
          </a:p>
        </p:txBody>
      </p:sp>
      <p:sp>
        <p:nvSpPr>
          <p:cNvPr id="21" name="Title 20"/>
          <p:cNvSpPr>
            <a:spLocks noGrp="1"/>
          </p:cNvSpPr>
          <p:nvPr>
            <p:ph type="title"/>
          </p:nvPr>
        </p:nvSpPr>
        <p:spPr>
          <a:xfrm>
            <a:off x="467544" y="404664"/>
            <a:ext cx="8206680" cy="648072"/>
          </a:xfrm>
          <a:prstGeom prst="rect">
            <a:avLst/>
          </a:prstGeom>
        </p:spPr>
        <p:txBody>
          <a:bodyPr/>
          <a:lstStyle>
            <a:lvl1pPr>
              <a:defRPr sz="2400" b="1">
                <a:solidFill>
                  <a:schemeClr val="tx1"/>
                </a:solidFill>
              </a:defRPr>
            </a:lvl1pPr>
          </a:lstStyle>
          <a:p>
            <a:r>
              <a:rPr lang="en-US"/>
              <a:t>Click to edit Master title style</a:t>
            </a:r>
            <a:endParaRPr lang="en-GB" dirty="0"/>
          </a:p>
        </p:txBody>
      </p:sp>
      <p:sp>
        <p:nvSpPr>
          <p:cNvPr id="9" name="Content Placeholder 17"/>
          <p:cNvSpPr>
            <a:spLocks noGrp="1"/>
          </p:cNvSpPr>
          <p:nvPr>
            <p:ph sz="quarter" idx="13" hasCustomPrompt="1"/>
          </p:nvPr>
        </p:nvSpPr>
        <p:spPr>
          <a:xfrm>
            <a:off x="4716016" y="1268413"/>
            <a:ext cx="3958208" cy="5256931"/>
          </a:xfrm>
          <a:prstGeom prst="rect">
            <a:avLst/>
          </a:prstGeom>
        </p:spPr>
        <p:txBody>
          <a:bodyPr/>
          <a:lstStyle>
            <a:lvl1pPr marL="214313" indent="-214313">
              <a:buFont typeface="Arial" panose="020B0604020202020204" pitchFamily="34" charset="0"/>
              <a:buChar char="•"/>
              <a:defRPr sz="1350"/>
            </a:lvl1pPr>
          </a:lstStyle>
          <a:p>
            <a:pPr lvl="0"/>
            <a:r>
              <a:rPr lang="en-US" dirty="0"/>
              <a:t>Always use at least size 18 font </a:t>
            </a:r>
          </a:p>
        </p:txBody>
      </p:sp>
    </p:spTree>
    <p:extLst>
      <p:ext uri="{BB962C8B-B14F-4D97-AF65-F5344CB8AC3E}">
        <p14:creationId xmlns:p14="http://schemas.microsoft.com/office/powerpoint/2010/main" val="28184969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pyright Slide">
    <p:spTree>
      <p:nvGrpSpPr>
        <p:cNvPr id="1" name=""/>
        <p:cNvGrpSpPr/>
        <p:nvPr/>
      </p:nvGrpSpPr>
      <p:grpSpPr>
        <a:xfrm>
          <a:off x="0" y="0"/>
          <a:ext cx="0" cy="0"/>
          <a:chOff x="0" y="0"/>
          <a:chExt cx="0" cy="0"/>
        </a:xfrm>
      </p:grpSpPr>
      <p:sp>
        <p:nvSpPr>
          <p:cNvPr id="18" name="Content Placeholder 17"/>
          <p:cNvSpPr>
            <a:spLocks noGrp="1"/>
          </p:cNvSpPr>
          <p:nvPr>
            <p:ph sz="quarter" idx="10" hasCustomPrompt="1"/>
          </p:nvPr>
        </p:nvSpPr>
        <p:spPr>
          <a:xfrm>
            <a:off x="467544" y="1268413"/>
            <a:ext cx="8208144" cy="5256931"/>
          </a:xfrm>
          <a:prstGeom prst="rect">
            <a:avLst/>
          </a:prstGeom>
        </p:spPr>
        <p:txBody>
          <a:bodyPr/>
          <a:lstStyle>
            <a:lvl1pPr marL="214313" indent="-214313">
              <a:buFont typeface="Arial" panose="020B0604020202020204" pitchFamily="34" charset="0"/>
              <a:buChar char="•"/>
              <a:defRPr sz="1350"/>
            </a:lvl1pPr>
          </a:lstStyle>
          <a:p>
            <a:pPr lvl="0"/>
            <a:r>
              <a:rPr lang="en-US" dirty="0"/>
              <a:t>Always use at least size 18 font</a:t>
            </a:r>
          </a:p>
        </p:txBody>
      </p:sp>
      <p:sp>
        <p:nvSpPr>
          <p:cNvPr id="21" name="Title 20"/>
          <p:cNvSpPr>
            <a:spLocks noGrp="1"/>
          </p:cNvSpPr>
          <p:nvPr>
            <p:ph type="title"/>
          </p:nvPr>
        </p:nvSpPr>
        <p:spPr>
          <a:xfrm>
            <a:off x="467544" y="404664"/>
            <a:ext cx="8208144" cy="648072"/>
          </a:xfrm>
          <a:prstGeom prst="rect">
            <a:avLst/>
          </a:prstGeom>
        </p:spPr>
        <p:txBody>
          <a:bodyPr/>
          <a:lstStyle>
            <a:lvl1pPr>
              <a:defRPr sz="2400" b="1">
                <a:solidFill>
                  <a:schemeClr val="tx1"/>
                </a:solidFill>
              </a:defRPr>
            </a:lvl1pPr>
          </a:lstStyle>
          <a:p>
            <a:r>
              <a:rPr lang="en-US"/>
              <a:t>Click to edit Master title style</a:t>
            </a:r>
            <a:endParaRPr lang="en-GB" dirty="0"/>
          </a:p>
        </p:txBody>
      </p:sp>
      <p:sp>
        <p:nvSpPr>
          <p:cNvPr id="4" name="TextBox 3"/>
          <p:cNvSpPr txBox="1"/>
          <p:nvPr userDrawn="1"/>
        </p:nvSpPr>
        <p:spPr>
          <a:xfrm>
            <a:off x="7524328" y="6597352"/>
            <a:ext cx="1296144" cy="184666"/>
          </a:xfrm>
          <a:prstGeom prst="rect">
            <a:avLst/>
          </a:prstGeom>
          <a:noFill/>
        </p:spPr>
        <p:txBody>
          <a:bodyPr wrap="square" rtlCol="0">
            <a:spAutoFit/>
          </a:bodyPr>
          <a:lstStyle/>
          <a:p>
            <a:r>
              <a:rPr lang="en-US" sz="600" dirty="0">
                <a:latin typeface="+mn-lt"/>
              </a:rPr>
              <a:t>© Essex County Council</a:t>
            </a:r>
          </a:p>
        </p:txBody>
      </p:sp>
    </p:spTree>
    <p:extLst>
      <p:ext uri="{BB962C8B-B14F-4D97-AF65-F5344CB8AC3E}">
        <p14:creationId xmlns:p14="http://schemas.microsoft.com/office/powerpoint/2010/main" val="3951008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Black Logo">
    <p:spTree>
      <p:nvGrpSpPr>
        <p:cNvPr id="1" name=""/>
        <p:cNvGrpSpPr/>
        <p:nvPr/>
      </p:nvGrpSpPr>
      <p:grpSpPr>
        <a:xfrm>
          <a:off x="0" y="0"/>
          <a:ext cx="0" cy="0"/>
          <a:chOff x="0" y="0"/>
          <a:chExt cx="0" cy="0"/>
        </a:xfrm>
      </p:grpSpPr>
      <p:sp>
        <p:nvSpPr>
          <p:cNvPr id="7171" name="Rectangle 3"/>
          <p:cNvSpPr>
            <a:spLocks noGrp="1" noChangeArrowheads="1"/>
          </p:cNvSpPr>
          <p:nvPr>
            <p:ph type="ctrTitle" hasCustomPrompt="1"/>
          </p:nvPr>
        </p:nvSpPr>
        <p:spPr>
          <a:xfrm>
            <a:off x="467544" y="1752600"/>
            <a:ext cx="8208144" cy="1388368"/>
          </a:xfrm>
          <a:prstGeom prst="rect">
            <a:avLst/>
          </a:prstGeom>
        </p:spPr>
        <p:txBody>
          <a:bodyPr/>
          <a:lstStyle>
            <a:lvl1pPr>
              <a:defRPr sz="3300" b="1" baseline="0">
                <a:solidFill>
                  <a:schemeClr val="bg1"/>
                </a:solidFill>
                <a:latin typeface="Arial Bold" panose="020B0704020202020204" pitchFamily="34" charset="0"/>
                <a:cs typeface="Arial Bold" panose="020B0704020202020204" pitchFamily="34" charset="0"/>
              </a:defRPr>
            </a:lvl1pPr>
          </a:lstStyle>
          <a:p>
            <a:pPr lvl="0"/>
            <a:r>
              <a:rPr lang="en-US" noProof="0" dirty="0"/>
              <a:t>Click to add title</a:t>
            </a:r>
          </a:p>
        </p:txBody>
      </p:sp>
      <p:sp>
        <p:nvSpPr>
          <p:cNvPr id="7172" name="Rectangle 4"/>
          <p:cNvSpPr>
            <a:spLocks noGrp="1" noChangeArrowheads="1"/>
          </p:cNvSpPr>
          <p:nvPr>
            <p:ph type="subTitle" idx="1" hasCustomPrompt="1"/>
          </p:nvPr>
        </p:nvSpPr>
        <p:spPr>
          <a:xfrm>
            <a:off x="467544" y="1303784"/>
            <a:ext cx="8208144" cy="448816"/>
          </a:xfrm>
          <a:prstGeom prst="rect">
            <a:avLst/>
          </a:prstGeom>
        </p:spPr>
        <p:txBody>
          <a:bodyPr/>
          <a:lstStyle>
            <a:lvl1pPr marL="0" indent="0">
              <a:buFontTx/>
              <a:buNone/>
              <a:defRPr sz="1500" b="0">
                <a:solidFill>
                  <a:schemeClr val="bg1"/>
                </a:solidFill>
                <a:latin typeface="+mn-lt"/>
                <a:cs typeface="Arial Bold" panose="020B0704020202020204" pitchFamily="34" charset="0"/>
              </a:defRPr>
            </a:lvl1pPr>
          </a:lstStyle>
          <a:p>
            <a:pPr lvl="0"/>
            <a:r>
              <a:rPr lang="en-US" noProof="0" dirty="0"/>
              <a:t>Click to add Service / Team</a:t>
            </a:r>
          </a:p>
        </p:txBody>
      </p:sp>
      <p:sp>
        <p:nvSpPr>
          <p:cNvPr id="7" name="Text Placeholder 6"/>
          <p:cNvSpPr>
            <a:spLocks noGrp="1"/>
          </p:cNvSpPr>
          <p:nvPr>
            <p:ph type="body" sz="quarter" idx="11" hasCustomPrompt="1"/>
          </p:nvPr>
        </p:nvSpPr>
        <p:spPr>
          <a:xfrm>
            <a:off x="467544" y="3593070"/>
            <a:ext cx="8208144" cy="1708138"/>
          </a:xfrm>
          <a:prstGeom prst="rect">
            <a:avLst/>
          </a:prstGeom>
        </p:spPr>
        <p:txBody>
          <a:bodyPr/>
          <a:lstStyle>
            <a:lvl1pPr marL="0" indent="0">
              <a:buNone/>
              <a:defRPr sz="1350" baseline="0">
                <a:solidFill>
                  <a:schemeClr val="bg1"/>
                </a:solidFill>
              </a:defRPr>
            </a:lvl1pPr>
          </a:lstStyle>
          <a:p>
            <a:pPr lvl="0"/>
            <a:r>
              <a:rPr lang="en-GB" dirty="0"/>
              <a:t>You can change a slides background colour, </a:t>
            </a:r>
            <a:br>
              <a:rPr lang="en-GB" dirty="0"/>
            </a:br>
            <a:r>
              <a:rPr lang="en-GB" dirty="0"/>
              <a:t>but always remember to consider accessibility!</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4329" y="5949280"/>
            <a:ext cx="1169368" cy="568882"/>
          </a:xfrm>
          <a:prstGeom prst="rect">
            <a:avLst/>
          </a:prstGeom>
        </p:spPr>
      </p:pic>
    </p:spTree>
    <p:extLst>
      <p:ext uri="{BB962C8B-B14F-4D97-AF65-F5344CB8AC3E}">
        <p14:creationId xmlns:p14="http://schemas.microsoft.com/office/powerpoint/2010/main" val="3836013202"/>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Red Logo">
    <p:spTree>
      <p:nvGrpSpPr>
        <p:cNvPr id="1" name=""/>
        <p:cNvGrpSpPr/>
        <p:nvPr/>
      </p:nvGrpSpPr>
      <p:grpSpPr>
        <a:xfrm>
          <a:off x="0" y="0"/>
          <a:ext cx="0" cy="0"/>
          <a:chOff x="0" y="0"/>
          <a:chExt cx="0" cy="0"/>
        </a:xfrm>
      </p:grpSpPr>
      <p:sp>
        <p:nvSpPr>
          <p:cNvPr id="7171" name="Rectangle 3"/>
          <p:cNvSpPr>
            <a:spLocks noGrp="1" noChangeArrowheads="1"/>
          </p:cNvSpPr>
          <p:nvPr>
            <p:ph type="ctrTitle" hasCustomPrompt="1"/>
          </p:nvPr>
        </p:nvSpPr>
        <p:spPr>
          <a:xfrm>
            <a:off x="467544" y="1752600"/>
            <a:ext cx="8208144" cy="1388368"/>
          </a:xfrm>
          <a:prstGeom prst="rect">
            <a:avLst/>
          </a:prstGeom>
        </p:spPr>
        <p:txBody>
          <a:bodyPr/>
          <a:lstStyle>
            <a:lvl1pPr>
              <a:defRPr sz="3300" b="1" baseline="0">
                <a:solidFill>
                  <a:schemeClr val="tx1"/>
                </a:solidFill>
                <a:latin typeface="Arial Bold" panose="020B0704020202020204" pitchFamily="34" charset="0"/>
                <a:cs typeface="Arial Bold" panose="020B0704020202020204" pitchFamily="34" charset="0"/>
              </a:defRPr>
            </a:lvl1pPr>
          </a:lstStyle>
          <a:p>
            <a:pPr lvl="0"/>
            <a:r>
              <a:rPr lang="en-US" noProof="0" dirty="0"/>
              <a:t>Click to add title</a:t>
            </a:r>
          </a:p>
        </p:txBody>
      </p:sp>
      <p:sp>
        <p:nvSpPr>
          <p:cNvPr id="7172" name="Rectangle 4"/>
          <p:cNvSpPr>
            <a:spLocks noGrp="1" noChangeArrowheads="1"/>
          </p:cNvSpPr>
          <p:nvPr>
            <p:ph type="subTitle" idx="1" hasCustomPrompt="1"/>
          </p:nvPr>
        </p:nvSpPr>
        <p:spPr>
          <a:xfrm>
            <a:off x="467544" y="1303784"/>
            <a:ext cx="8208144" cy="448816"/>
          </a:xfrm>
          <a:prstGeom prst="rect">
            <a:avLst/>
          </a:prstGeom>
        </p:spPr>
        <p:txBody>
          <a:bodyPr/>
          <a:lstStyle>
            <a:lvl1pPr marL="0" indent="0">
              <a:buFontTx/>
              <a:buNone/>
              <a:defRPr sz="1500" b="0">
                <a:solidFill>
                  <a:schemeClr val="tx1"/>
                </a:solidFill>
                <a:latin typeface="+mn-lt"/>
                <a:cs typeface="Arial Bold" panose="020B0704020202020204" pitchFamily="34" charset="0"/>
              </a:defRPr>
            </a:lvl1pPr>
          </a:lstStyle>
          <a:p>
            <a:pPr lvl="0"/>
            <a:r>
              <a:rPr lang="en-US" noProof="0" dirty="0"/>
              <a:t>Click to add Service / Team</a:t>
            </a:r>
          </a:p>
        </p:txBody>
      </p:sp>
      <p:sp>
        <p:nvSpPr>
          <p:cNvPr id="7" name="Text Placeholder 6"/>
          <p:cNvSpPr>
            <a:spLocks noGrp="1"/>
          </p:cNvSpPr>
          <p:nvPr>
            <p:ph type="body" sz="quarter" idx="11" hasCustomPrompt="1"/>
          </p:nvPr>
        </p:nvSpPr>
        <p:spPr>
          <a:xfrm>
            <a:off x="467544" y="3593070"/>
            <a:ext cx="8208144" cy="1708138"/>
          </a:xfrm>
          <a:prstGeom prst="rect">
            <a:avLst/>
          </a:prstGeom>
        </p:spPr>
        <p:txBody>
          <a:bodyPr/>
          <a:lstStyle>
            <a:lvl1pPr marL="0" indent="0">
              <a:buNone/>
              <a:defRPr sz="1350" baseline="0">
                <a:solidFill>
                  <a:schemeClr val="tx1"/>
                </a:solidFill>
              </a:defRPr>
            </a:lvl1pPr>
          </a:lstStyle>
          <a:p>
            <a:pPr lvl="0"/>
            <a:r>
              <a:rPr lang="en-GB" dirty="0"/>
              <a:t>You can change a slides background colour, </a:t>
            </a:r>
            <a:br>
              <a:rPr lang="en-GB" dirty="0"/>
            </a:br>
            <a:r>
              <a:rPr lang="en-GB" dirty="0"/>
              <a:t>but always remember to consider accessibility!</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4329" y="5947336"/>
            <a:ext cx="1169368" cy="568881"/>
          </a:xfrm>
          <a:prstGeom prst="rect">
            <a:avLst/>
          </a:prstGeom>
        </p:spPr>
      </p:pic>
    </p:spTree>
    <p:extLst>
      <p:ext uri="{BB962C8B-B14F-4D97-AF65-F5344CB8AC3E}">
        <p14:creationId xmlns:p14="http://schemas.microsoft.com/office/powerpoint/2010/main" val="336093709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225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3/28/2022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5411871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3/28/2022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7383843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3/28/2022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34039909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3/28/2022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0095690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3/28/2022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452363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3/28/2022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3044630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3/28/2022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28571592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AAD347D-5ACD-4C99-B74B-A9C85AD731AF}" type="datetimeFigureOut">
              <a:rPr lang="en-US" smtClean="0"/>
              <a:t>3/28/2022</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3697258842"/>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3" r:id="rId15"/>
    <p:sldLayoutId id="2147483984" r:id="rId16"/>
    <p:sldLayoutId id="2147483985" r:id="rId17"/>
    <p:sldLayoutId id="2147483986" r:id="rId18"/>
    <p:sldLayoutId id="2147483987" r:id="rId19"/>
    <p:sldLayoutId id="2147483689" r:id="rId20"/>
    <p:sldLayoutId id="2147483695" r:id="rId21"/>
    <p:sldLayoutId id="2147483693" r:id="rId22"/>
    <p:sldLayoutId id="2147483692" r:id="rId23"/>
    <p:sldLayoutId id="2147483696" r:id="rId24"/>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29" userDrawn="1">
          <p15:clr>
            <a:srgbClr val="F26B43"/>
          </p15:clr>
        </p15:guide>
        <p15:guide id="2" pos="295" userDrawn="1">
          <p15:clr>
            <a:srgbClr val="F26B43"/>
          </p15:clr>
        </p15:guide>
        <p15:guide id="3" pos="5465" userDrawn="1">
          <p15:clr>
            <a:srgbClr val="F26B43"/>
          </p15:clr>
        </p15:guide>
        <p15:guide id="4" orient="horz" pos="79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0.xml"/><Relationship Id="rId7" Type="http://schemas.openxmlformats.org/officeDocument/2006/relationships/diagramColors" Target="../diagrams/colors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www.ipsea.org.uk/making-a-request-for-an-ehc-needs-assessment" TargetMode="External"/><Relationship Id="rId5" Type="http://schemas.openxmlformats.org/officeDocument/2006/relationships/hyperlink" Target="http://www.essexlocaloffer.org.uk/" TargetMode="External"/><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8" Type="http://schemas.openxmlformats.org/officeDocument/2006/relationships/hyperlink" Target="mailto:EHCRequestSouth@essex.gov.uk" TargetMode="External"/><Relationship Id="rId3" Type="http://schemas.openxmlformats.org/officeDocument/2006/relationships/slideLayout" Target="../slideLayouts/slideLayout9.xml"/><Relationship Id="rId7" Type="http://schemas.openxmlformats.org/officeDocument/2006/relationships/hyperlink" Target="mailto:SENDOperations.West@essex.gov.uk"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mailto:SENDOperations.NE@essex.gov.uk" TargetMode="External"/><Relationship Id="rId5" Type="http://schemas.openxmlformats.org/officeDocument/2006/relationships/hyperlink" Target="mailto:SENDOperations.Mid@essex.gov.uk" TargetMode="External"/><Relationship Id="rId4" Type="http://schemas.openxmlformats.org/officeDocument/2006/relationships/notesSlide" Target="../notesSlides/notesSlide9.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notesSlide" Target="../notesSlides/notesSlide10.xml"/><Relationship Id="rId9" Type="http://schemas.microsoft.com/office/2007/relationships/diagramDrawing" Target="../diagrams/drawing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7.xml"/><Relationship Id="rId7" Type="http://schemas.openxmlformats.org/officeDocument/2006/relationships/diagramQuickStyle" Target="../diagrams/quickStyle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png"/><Relationship Id="rId4" Type="http://schemas.openxmlformats.org/officeDocument/2006/relationships/notesSlide" Target="../notesSlides/notesSlide14.xml"/><Relationship Id="rId9" Type="http://schemas.microsoft.com/office/2007/relationships/diagramDrawing" Target="../diagrams/drawing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hyperlink" Target="https://view.officeapps.live.com/op/view.aspx?src=http%3A%2F%2Fwww.essexlocaloffer.org.uk%2Fwp-content%2Fuploads%2F2017%2F10%2FEssex-Permissions-EHCNA-form-2021.docx&amp;wdOrigin=BROWSELINK" TargetMode="External"/><Relationship Id="rId3" Type="http://schemas.openxmlformats.org/officeDocument/2006/relationships/slideLayout" Target="../slideLayouts/slideLayout18.xml"/><Relationship Id="rId7" Type="http://schemas.openxmlformats.org/officeDocument/2006/relationships/hyperlink" Target="https://view.officeapps.live.com/op/view.aspx?src=http%3A%2F%2Fwww.essexlocaloffer.org.uk%2Fwp-content%2Fuploads%2F2016%2F09%2FEHC-Needs-Assessment-Request-Form-Parent-Carer-or-YP-Dec-21-1.docx&amp;wdOrigin=BROWSELINK" TargetMode="Externa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s://councilfordisabledchildren.org.uk/sites/default/files/uploads/files/EHCP%20Exemplar%20Guide%202017.pdf" TargetMode="External"/><Relationship Id="rId5" Type="http://schemas.openxmlformats.org/officeDocument/2006/relationships/hyperlink" Target="https://www.ipsea.org.uk/ehc-needs-assessments" TargetMode="External"/><Relationship Id="rId10" Type="http://schemas.openxmlformats.org/officeDocument/2006/relationships/image" Target="../media/image4.png"/><Relationship Id="rId4" Type="http://schemas.openxmlformats.org/officeDocument/2006/relationships/notesSlide" Target="../notesSlides/notesSlide15.xml"/><Relationship Id="rId9" Type="http://schemas.openxmlformats.org/officeDocument/2006/relationships/hyperlink" Target="https://www.ipsea.org.uk/asking-for-an-ehc-needs-assessment"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hyperlink" Target="https://www.legislation.gov.uk/ukpga/2014/6/section/37#commentary-key-17141d776766be8db415b051c5309d42" TargetMode="External"/><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03188"/>
            <a:ext cx="5380038" cy="4784725"/>
          </a:xfrm>
        </p:spPr>
        <p:txBody>
          <a:bodyPr vert="horz" lIns="91440" tIns="45720" rIns="91440" bIns="45720" rtlCol="0" anchor="b">
            <a:normAutofit/>
          </a:bodyPr>
          <a:lstStyle/>
          <a:p>
            <a:pPr algn="ctr"/>
            <a:r>
              <a:rPr lang="en-US" sz="4800" b="1" dirty="0">
                <a:solidFill>
                  <a:schemeClr val="tx1"/>
                </a:solidFill>
              </a:rPr>
              <a:t>Requesting an EHC Needs Assessment</a:t>
            </a:r>
            <a:br>
              <a:rPr lang="en-US" sz="5400" b="1" dirty="0">
                <a:solidFill>
                  <a:schemeClr val="tx1">
                    <a:lumMod val="50000"/>
                    <a:lumOff val="50000"/>
                  </a:schemeClr>
                </a:solidFill>
              </a:rPr>
            </a:br>
            <a:endParaRPr lang="en-US" sz="5400" kern="1200" dirty="0">
              <a:solidFill>
                <a:schemeClr val="accent1"/>
              </a:solidFill>
              <a:latin typeface="+mj-lt"/>
              <a:ea typeface="+mj-ea"/>
              <a:cs typeface="+mj-cs"/>
            </a:endParaRPr>
          </a:p>
        </p:txBody>
      </p:sp>
      <p:sp>
        <p:nvSpPr>
          <p:cNvPr id="4" name="Text Placeholder 3"/>
          <p:cNvSpPr>
            <a:spLocks noGrp="1"/>
          </p:cNvSpPr>
          <p:nvPr>
            <p:ph type="body" sz="quarter" idx="4294967295"/>
          </p:nvPr>
        </p:nvSpPr>
        <p:spPr>
          <a:xfrm>
            <a:off x="0" y="4887913"/>
            <a:ext cx="4578350" cy="869950"/>
          </a:xfrm>
        </p:spPr>
        <p:txBody>
          <a:bodyPr vert="horz" lIns="91440" tIns="45720" rIns="91440" bIns="45720" rtlCol="0" anchor="t">
            <a:noAutofit/>
          </a:bodyPr>
          <a:lstStyle/>
          <a:p>
            <a:pPr marL="0" indent="0">
              <a:buNone/>
            </a:pPr>
            <a:endParaRPr lang="en-US" dirty="0">
              <a:solidFill>
                <a:schemeClr val="tx1">
                  <a:lumMod val="50000"/>
                  <a:lumOff val="50000"/>
                </a:schemeClr>
              </a:solidFill>
            </a:endParaRPr>
          </a:p>
          <a:p>
            <a:pPr marL="0" indent="0" algn="ctr">
              <a:buNone/>
            </a:pPr>
            <a:r>
              <a:rPr lang="en-US" sz="2400" i="1" dirty="0">
                <a:solidFill>
                  <a:schemeClr val="tx1">
                    <a:lumMod val="50000"/>
                    <a:lumOff val="50000"/>
                  </a:schemeClr>
                </a:solidFill>
              </a:rPr>
              <a:t>Presented by Essex SEND IASS</a:t>
            </a:r>
          </a:p>
        </p:txBody>
      </p:sp>
      <p:pic>
        <p:nvPicPr>
          <p:cNvPr id="6" name="Audio 5">
            <a:hlinkClick r:id="" action="ppaction://media"/>
            <a:extLst>
              <a:ext uri="{FF2B5EF4-FFF2-40B4-BE49-F238E27FC236}">
                <a16:creationId xmlns:a16="http://schemas.microsoft.com/office/drawing/2014/main" id="{5F4C74F5-52D9-423E-9FC1-BB09680A22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58441F19-37E5-4C2F-8122-0632704BF34B}"/>
              </a:ext>
            </a:extLst>
          </p:cNvPr>
          <p:cNvPicPr>
            <a:picLocks noChangeAspect="1"/>
          </p:cNvPicPr>
          <p:nvPr/>
        </p:nvPicPr>
        <p:blipFill>
          <a:blip r:embed="rId5"/>
          <a:stretch>
            <a:fillRect/>
          </a:stretch>
        </p:blipFill>
        <p:spPr>
          <a:xfrm>
            <a:off x="6183201" y="3622299"/>
            <a:ext cx="2966606" cy="3322600"/>
          </a:xfrm>
          <a:prstGeom prst="rect">
            <a:avLst/>
          </a:prstGeom>
        </p:spPr>
      </p:pic>
    </p:spTree>
    <p:extLst>
      <p:ext uri="{BB962C8B-B14F-4D97-AF65-F5344CB8AC3E}">
        <p14:creationId xmlns:p14="http://schemas.microsoft.com/office/powerpoint/2010/main" val="621471860"/>
      </p:ext>
    </p:extLst>
  </p:cSld>
  <p:clrMapOvr>
    <a:masterClrMapping/>
  </p:clrMapOvr>
  <mc:AlternateContent xmlns:mc="http://schemas.openxmlformats.org/markup-compatibility/2006" xmlns:p14="http://schemas.microsoft.com/office/powerpoint/2010/main">
    <mc:Choice Requires="p14">
      <p:transition spd="slow" p14:dur="2000" advTm="13273"/>
    </mc:Choice>
    <mc:Fallback xmlns="">
      <p:transition spd="slow" advTm="13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6824BA-04B6-4D48-BF12-1A79FDFAC1C3}"/>
              </a:ext>
            </a:extLst>
          </p:cNvPr>
          <p:cNvSpPr>
            <a:spLocks noGrp="1"/>
          </p:cNvSpPr>
          <p:nvPr>
            <p:ph type="title" idx="4294967295"/>
          </p:nvPr>
        </p:nvSpPr>
        <p:spPr>
          <a:xfrm>
            <a:off x="0" y="609600"/>
            <a:ext cx="6446838" cy="1320800"/>
          </a:xfrm>
        </p:spPr>
        <p:txBody>
          <a:bodyPr vert="horz" lIns="91440" tIns="45720" rIns="91440" bIns="45720" rtlCol="0" anchor="t">
            <a:normAutofit/>
          </a:bodyPr>
          <a:lstStyle/>
          <a:p>
            <a:pPr algn="ctr"/>
            <a:r>
              <a:rPr lang="en-US" sz="4000" b="1" dirty="0"/>
              <a:t>What is the Legal Test?</a:t>
            </a:r>
          </a:p>
        </p:txBody>
      </p:sp>
      <p:sp>
        <p:nvSpPr>
          <p:cNvPr id="2" name="Content Placeholder 1">
            <a:extLst>
              <a:ext uri="{FF2B5EF4-FFF2-40B4-BE49-F238E27FC236}">
                <a16:creationId xmlns:a16="http://schemas.microsoft.com/office/drawing/2014/main" id="{A6CAFC48-272E-467D-914B-3742409DAF7D}"/>
              </a:ext>
            </a:extLst>
          </p:cNvPr>
          <p:cNvSpPr>
            <a:spLocks noGrp="1"/>
          </p:cNvSpPr>
          <p:nvPr>
            <p:ph type="body" idx="4294967295"/>
          </p:nvPr>
        </p:nvSpPr>
        <p:spPr>
          <a:xfrm>
            <a:off x="395536" y="1556792"/>
            <a:ext cx="6768752" cy="4691608"/>
          </a:xfrm>
        </p:spPr>
        <p:txBody>
          <a:bodyPr vert="horz" lIns="91440" tIns="45720" rIns="91440" bIns="45720" rtlCol="0">
            <a:normAutofit/>
          </a:bodyPr>
          <a:lstStyle/>
          <a:p>
            <a:pPr>
              <a:lnSpc>
                <a:spcPct val="90000"/>
              </a:lnSpc>
            </a:pPr>
            <a:r>
              <a:rPr lang="en-US" sz="1900" i="1" dirty="0">
                <a:solidFill>
                  <a:schemeClr val="tx1">
                    <a:lumMod val="50000"/>
                    <a:lumOff val="50000"/>
                  </a:schemeClr>
                </a:solidFill>
              </a:rPr>
              <a:t>36 (8) Children and Families Act states that:</a:t>
            </a:r>
          </a:p>
          <a:p>
            <a:pPr>
              <a:lnSpc>
                <a:spcPct val="90000"/>
              </a:lnSpc>
            </a:pPr>
            <a:endParaRPr lang="en-US" sz="1300" dirty="0"/>
          </a:p>
          <a:p>
            <a:pPr marL="0" indent="0">
              <a:lnSpc>
                <a:spcPct val="90000"/>
              </a:lnSpc>
              <a:buNone/>
            </a:pPr>
            <a:r>
              <a:rPr lang="en-US" sz="1900" dirty="0"/>
              <a:t>The local authority must secure an EHC needs assessment for the child or</a:t>
            </a:r>
          </a:p>
          <a:p>
            <a:pPr marL="0" indent="0">
              <a:lnSpc>
                <a:spcPct val="90000"/>
              </a:lnSpc>
              <a:buNone/>
            </a:pPr>
            <a:r>
              <a:rPr lang="en-US" sz="1900" dirty="0"/>
              <a:t>young person if, after having regard to any views expressed and evidence</a:t>
            </a:r>
          </a:p>
          <a:p>
            <a:pPr marL="0" indent="0">
              <a:lnSpc>
                <a:spcPct val="90000"/>
              </a:lnSpc>
              <a:buNone/>
            </a:pPr>
            <a:r>
              <a:rPr lang="en-US" sz="1900" dirty="0"/>
              <a:t>submitted under subsection (7), the authority is of the opinion that—</a:t>
            </a:r>
          </a:p>
          <a:p>
            <a:pPr marL="0" indent="0">
              <a:lnSpc>
                <a:spcPct val="90000"/>
              </a:lnSpc>
              <a:buNone/>
            </a:pPr>
            <a:r>
              <a:rPr lang="en-US" sz="1900" b="1" i="1" dirty="0"/>
              <a:t>(a) the child or young person has or may have special educational needs,</a:t>
            </a:r>
          </a:p>
          <a:p>
            <a:pPr marL="0" indent="0">
              <a:lnSpc>
                <a:spcPct val="90000"/>
              </a:lnSpc>
              <a:buNone/>
            </a:pPr>
            <a:r>
              <a:rPr lang="en-US" sz="1900" b="1" i="1" dirty="0"/>
              <a:t>and</a:t>
            </a:r>
          </a:p>
          <a:p>
            <a:pPr marL="0" indent="0">
              <a:lnSpc>
                <a:spcPct val="90000"/>
              </a:lnSpc>
              <a:buNone/>
            </a:pPr>
            <a:r>
              <a:rPr lang="en-US" sz="1900" b="1" i="1" dirty="0"/>
              <a:t>(b) it may be necessary for special educational provision to be made for the</a:t>
            </a:r>
          </a:p>
          <a:p>
            <a:pPr marL="0" indent="0">
              <a:lnSpc>
                <a:spcPct val="90000"/>
              </a:lnSpc>
              <a:buNone/>
            </a:pPr>
            <a:r>
              <a:rPr lang="en-US" sz="1900" b="1" i="1" dirty="0"/>
              <a:t>child or young person in accordance with an EHC plan.</a:t>
            </a:r>
          </a:p>
        </p:txBody>
      </p:sp>
      <p:pic>
        <p:nvPicPr>
          <p:cNvPr id="6" name="Audio 5">
            <a:hlinkClick r:id="" action="ppaction://media"/>
            <a:extLst>
              <a:ext uri="{FF2B5EF4-FFF2-40B4-BE49-F238E27FC236}">
                <a16:creationId xmlns:a16="http://schemas.microsoft.com/office/drawing/2014/main" id="{633096FC-EB74-4F6C-AF23-937D937481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96536875"/>
      </p:ext>
    </p:extLst>
  </p:cSld>
  <p:clrMapOvr>
    <a:masterClrMapping/>
  </p:clrMapOvr>
  <mc:AlternateContent xmlns:mc="http://schemas.openxmlformats.org/markup-compatibility/2006" xmlns:p14="http://schemas.microsoft.com/office/powerpoint/2010/main">
    <mc:Choice Requires="p14">
      <p:transition spd="slow" p14:dur="2000" advTm="58340"/>
    </mc:Choice>
    <mc:Fallback xmlns="">
      <p:transition spd="slow" advTm="58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12724A-2D61-4999-9149-22EEE2CDF3F5}"/>
              </a:ext>
            </a:extLst>
          </p:cNvPr>
          <p:cNvSpPr>
            <a:spLocks noGrp="1"/>
          </p:cNvSpPr>
          <p:nvPr>
            <p:ph type="title" idx="4294967295"/>
          </p:nvPr>
        </p:nvSpPr>
        <p:spPr>
          <a:xfrm>
            <a:off x="0" y="609600"/>
            <a:ext cx="6446838" cy="1320800"/>
          </a:xfrm>
        </p:spPr>
        <p:txBody>
          <a:bodyPr vert="horz" lIns="91440" tIns="45720" rIns="91440" bIns="45720" rtlCol="0" anchor="t">
            <a:normAutofit/>
          </a:bodyPr>
          <a:lstStyle/>
          <a:p>
            <a:r>
              <a:rPr lang="en-US" sz="4000" b="1" dirty="0"/>
              <a:t>        About the Legal Test</a:t>
            </a:r>
          </a:p>
        </p:txBody>
      </p:sp>
      <p:sp>
        <p:nvSpPr>
          <p:cNvPr id="2" name="Content Placeholder 1">
            <a:extLst>
              <a:ext uri="{FF2B5EF4-FFF2-40B4-BE49-F238E27FC236}">
                <a16:creationId xmlns:a16="http://schemas.microsoft.com/office/drawing/2014/main" id="{635E48DD-2026-4C5B-9F57-1C662123E8F3}"/>
              </a:ext>
            </a:extLst>
          </p:cNvPr>
          <p:cNvSpPr>
            <a:spLocks noGrp="1"/>
          </p:cNvSpPr>
          <p:nvPr>
            <p:ph type="body" idx="4294967295"/>
          </p:nvPr>
        </p:nvSpPr>
        <p:spPr>
          <a:xfrm>
            <a:off x="395536" y="1556792"/>
            <a:ext cx="6446838" cy="4678907"/>
          </a:xfrm>
        </p:spPr>
        <p:txBody>
          <a:bodyPr vert="horz" lIns="91440" tIns="45720" rIns="91440" bIns="45720" rtlCol="0">
            <a:noAutofit/>
          </a:bodyPr>
          <a:lstStyle/>
          <a:p>
            <a:pPr marL="0" indent="0">
              <a:lnSpc>
                <a:spcPct val="90000"/>
              </a:lnSpc>
              <a:buNone/>
            </a:pPr>
            <a:r>
              <a:rPr lang="en-US" sz="2000" dirty="0"/>
              <a:t>The test has 2 parts which we refer to on the previous slide.  Both of which need to be established if the child or young person is going to be entitled to an assessment:</a:t>
            </a:r>
          </a:p>
          <a:p>
            <a:pPr marL="0" indent="0">
              <a:lnSpc>
                <a:spcPct val="90000"/>
              </a:lnSpc>
              <a:buNone/>
            </a:pPr>
            <a:endParaRPr lang="en-US" sz="2000" dirty="0"/>
          </a:p>
          <a:p>
            <a:pPr>
              <a:lnSpc>
                <a:spcPct val="90000"/>
              </a:lnSpc>
              <a:buFont typeface="+mj-lt"/>
              <a:buAutoNum type="arabicPeriod"/>
            </a:pPr>
            <a:r>
              <a:rPr lang="en-US" sz="2000" dirty="0"/>
              <a:t>It is not a requirement that they definitely have SEN only that they </a:t>
            </a:r>
            <a:r>
              <a:rPr lang="en-US" sz="2000" b="1" dirty="0"/>
              <a:t>may do</a:t>
            </a:r>
            <a:r>
              <a:rPr lang="en-US" sz="2000" dirty="0"/>
              <a:t>.</a:t>
            </a:r>
          </a:p>
          <a:p>
            <a:pPr>
              <a:lnSpc>
                <a:spcPct val="90000"/>
              </a:lnSpc>
              <a:buFont typeface="+mj-lt"/>
              <a:buAutoNum type="arabicPeriod"/>
            </a:pPr>
            <a:endParaRPr lang="en-US" sz="2000" dirty="0"/>
          </a:p>
          <a:p>
            <a:pPr>
              <a:lnSpc>
                <a:spcPct val="90000"/>
              </a:lnSpc>
              <a:buFont typeface="+mj-lt"/>
              <a:buAutoNum type="arabicPeriod"/>
            </a:pPr>
            <a:r>
              <a:rPr lang="en-US" sz="2000" dirty="0"/>
              <a:t>This is sometimes the more difficult aspect of the test, but before going onto how this may be established remember that under the Children &amp; Families Act 2014 Special educational provision is not just about education but </a:t>
            </a:r>
            <a:r>
              <a:rPr lang="en-US" sz="2000" b="1" dirty="0"/>
              <a:t>education or training </a:t>
            </a:r>
            <a:r>
              <a:rPr lang="en-US" sz="2000" dirty="0"/>
              <a:t>which is additional to or different from what is available in mainstream schools in England.</a:t>
            </a:r>
            <a:endParaRPr lang="en-US" sz="2000" b="1" dirty="0"/>
          </a:p>
        </p:txBody>
      </p:sp>
      <p:pic>
        <p:nvPicPr>
          <p:cNvPr id="19" name="Audio 18">
            <a:hlinkClick r:id="" action="ppaction://media"/>
            <a:extLst>
              <a:ext uri="{FF2B5EF4-FFF2-40B4-BE49-F238E27FC236}">
                <a16:creationId xmlns:a16="http://schemas.microsoft.com/office/drawing/2014/main" id="{D075FF12-6CE8-4DF3-8807-AF6DF6C15D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99920781"/>
      </p:ext>
    </p:extLst>
  </p:cSld>
  <p:clrMapOvr>
    <a:masterClrMapping/>
  </p:clrMapOvr>
  <mc:AlternateContent xmlns:mc="http://schemas.openxmlformats.org/markup-compatibility/2006" xmlns:p14="http://schemas.microsoft.com/office/powerpoint/2010/main">
    <mc:Choice Requires="p14">
      <p:transition spd="slow" p14:dur="2000" advTm="45011"/>
    </mc:Choice>
    <mc:Fallback xmlns="">
      <p:transition spd="slow" advTm="45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BDD1DA-3E4E-47DF-940B-F432080E36CA}"/>
              </a:ext>
            </a:extLst>
          </p:cNvPr>
          <p:cNvSpPr>
            <a:spLocks noGrp="1"/>
          </p:cNvSpPr>
          <p:nvPr>
            <p:ph type="title"/>
          </p:nvPr>
        </p:nvSpPr>
        <p:spPr>
          <a:xfrm>
            <a:off x="489360" y="1382486"/>
            <a:ext cx="2660686" cy="4093028"/>
          </a:xfrm>
        </p:spPr>
        <p:txBody>
          <a:bodyPr vert="horz" lIns="91440" tIns="45720" rIns="91440" bIns="45720" rtlCol="0" anchor="ctr">
            <a:normAutofit/>
          </a:bodyPr>
          <a:lstStyle/>
          <a:p>
            <a:r>
              <a:rPr lang="en-US" sz="3800" b="1" dirty="0"/>
              <a:t>Who can apply for an EHCNA?</a:t>
            </a:r>
          </a:p>
        </p:txBody>
      </p:sp>
      <p:graphicFrame>
        <p:nvGraphicFramePr>
          <p:cNvPr id="28" name="Content Placeholder 1">
            <a:extLst>
              <a:ext uri="{FF2B5EF4-FFF2-40B4-BE49-F238E27FC236}">
                <a16:creationId xmlns:a16="http://schemas.microsoft.com/office/drawing/2014/main" id="{8D056D7C-8F77-4CCF-975B-3C7984BC3BFD}"/>
              </a:ext>
            </a:extLst>
          </p:cNvPr>
          <p:cNvGraphicFramePr/>
          <p:nvPr>
            <p:extLst>
              <p:ext uri="{D42A27DB-BD31-4B8C-83A1-F6EECF244321}">
                <p14:modId xmlns:p14="http://schemas.microsoft.com/office/powerpoint/2010/main" val="3076614987"/>
              </p:ext>
            </p:extLst>
          </p:nvPr>
        </p:nvGraphicFramePr>
        <p:xfrm>
          <a:off x="3687414" y="944563"/>
          <a:ext cx="4971603" cy="55087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Audio 1">
            <a:hlinkClick r:id="" action="ppaction://media"/>
            <a:extLst>
              <a:ext uri="{FF2B5EF4-FFF2-40B4-BE49-F238E27FC236}">
                <a16:creationId xmlns:a16="http://schemas.microsoft.com/office/drawing/2014/main" id="{E8A33928-2B6D-48C3-ACFD-2FE41A57D95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72434304"/>
      </p:ext>
    </p:extLst>
  </p:cSld>
  <p:clrMapOvr>
    <a:masterClrMapping/>
  </p:clrMapOvr>
  <mc:AlternateContent xmlns:mc="http://schemas.openxmlformats.org/markup-compatibility/2006" xmlns:p14="http://schemas.microsoft.com/office/powerpoint/2010/main">
    <mc:Choice Requires="p14">
      <p:transition spd="slow" p14:dur="2000" advTm="37097"/>
    </mc:Choice>
    <mc:Fallback xmlns="">
      <p:transition spd="slow" advTm="37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BC63A6-E67A-4C5E-8E5F-DF5C04A135C5}"/>
              </a:ext>
            </a:extLst>
          </p:cNvPr>
          <p:cNvSpPr>
            <a:spLocks noGrp="1"/>
          </p:cNvSpPr>
          <p:nvPr>
            <p:ph type="title"/>
          </p:nvPr>
        </p:nvSpPr>
        <p:spPr>
          <a:xfrm>
            <a:off x="1259632" y="609600"/>
            <a:ext cx="6187995" cy="659161"/>
          </a:xfrm>
        </p:spPr>
        <p:txBody>
          <a:bodyPr vert="horz" lIns="91440" tIns="45720" rIns="91440" bIns="45720" rtlCol="0" anchor="t">
            <a:normAutofit fontScale="90000"/>
          </a:bodyPr>
          <a:lstStyle/>
          <a:p>
            <a:pPr algn="ctr"/>
            <a:r>
              <a:rPr lang="en-US" sz="4000" b="1" dirty="0"/>
              <a:t>How to Apply</a:t>
            </a:r>
          </a:p>
        </p:txBody>
      </p:sp>
      <p:sp>
        <p:nvSpPr>
          <p:cNvPr id="2" name="Content Placeholder 1">
            <a:extLst>
              <a:ext uri="{FF2B5EF4-FFF2-40B4-BE49-F238E27FC236}">
                <a16:creationId xmlns:a16="http://schemas.microsoft.com/office/drawing/2014/main" id="{63795439-8A2A-4821-9FEE-F21A75DA2912}"/>
              </a:ext>
            </a:extLst>
          </p:cNvPr>
          <p:cNvSpPr>
            <a:spLocks noGrp="1"/>
          </p:cNvSpPr>
          <p:nvPr>
            <p:ph sz="quarter" idx="4294967295"/>
          </p:nvPr>
        </p:nvSpPr>
        <p:spPr>
          <a:xfrm>
            <a:off x="467544" y="1268760"/>
            <a:ext cx="7704856" cy="5373340"/>
          </a:xfrm>
        </p:spPr>
        <p:txBody>
          <a:bodyPr vert="horz" lIns="91440" tIns="45720" rIns="91440" bIns="45720" rtlCol="0">
            <a:noAutofit/>
          </a:bodyPr>
          <a:lstStyle/>
          <a:p>
            <a:pPr>
              <a:lnSpc>
                <a:spcPct val="90000"/>
              </a:lnSpc>
            </a:pPr>
            <a:r>
              <a:rPr lang="en-US" sz="2000" dirty="0"/>
              <a:t>By filling out the ECC parent/</a:t>
            </a:r>
            <a:r>
              <a:rPr lang="en-US" sz="2000" dirty="0" err="1"/>
              <a:t>carer</a:t>
            </a:r>
            <a:r>
              <a:rPr lang="en-US" sz="2000" dirty="0"/>
              <a:t>/young person EHC Needs Assessment request form which can be found on the </a:t>
            </a:r>
            <a:r>
              <a:rPr lang="en-GB" sz="2000" dirty="0">
                <a:hlinkClick r:id="rId5"/>
              </a:rPr>
              <a:t>Essex Local Offer</a:t>
            </a:r>
            <a:endParaRPr lang="en-US" sz="2000" dirty="0"/>
          </a:p>
          <a:p>
            <a:pPr>
              <a:lnSpc>
                <a:spcPct val="90000"/>
              </a:lnSpc>
            </a:pPr>
            <a:endParaRPr lang="en-US" sz="2000" dirty="0"/>
          </a:p>
          <a:p>
            <a:pPr>
              <a:lnSpc>
                <a:spcPct val="90000"/>
              </a:lnSpc>
            </a:pPr>
            <a:r>
              <a:rPr lang="en-US" sz="2000" dirty="0"/>
              <a:t>You could make a written request. – IPSEA Model letter</a:t>
            </a:r>
          </a:p>
          <a:p>
            <a:pPr marL="0" indent="0">
              <a:lnSpc>
                <a:spcPct val="90000"/>
              </a:lnSpc>
              <a:buNone/>
            </a:pPr>
            <a:r>
              <a:rPr lang="en-GB" sz="2000" dirty="0">
                <a:hlinkClick r:id="rId6"/>
              </a:rPr>
              <a:t>Making a request for an EHC needs assessment: Model letter 1 | (IPSEA) Independent Provider of Special Education Advice</a:t>
            </a:r>
            <a:endParaRPr lang="en-US" sz="2000" dirty="0"/>
          </a:p>
          <a:p>
            <a:pPr>
              <a:lnSpc>
                <a:spcPct val="90000"/>
              </a:lnSpc>
            </a:pPr>
            <a:r>
              <a:rPr lang="en-US" sz="2000" dirty="0"/>
              <a:t>Send an email stating you wish for the LA to undertake an assessment of your child’s needs</a:t>
            </a:r>
          </a:p>
          <a:p>
            <a:pPr marL="0" indent="0">
              <a:lnSpc>
                <a:spcPct val="90000"/>
              </a:lnSpc>
              <a:buNone/>
            </a:pPr>
            <a:endParaRPr lang="en-US" sz="2000" dirty="0"/>
          </a:p>
          <a:p>
            <a:pPr>
              <a:lnSpc>
                <a:spcPct val="90000"/>
              </a:lnSpc>
            </a:pPr>
            <a:r>
              <a:rPr lang="en-US" sz="2000" dirty="0"/>
              <a:t>The school or college can also submit a request using the ECC EHCNA request form (also on the </a:t>
            </a:r>
            <a:r>
              <a:rPr lang="en-GB" sz="2000" dirty="0"/>
              <a:t>Essex Local Offer)</a:t>
            </a:r>
          </a:p>
          <a:p>
            <a:pPr>
              <a:lnSpc>
                <a:spcPct val="90000"/>
              </a:lnSpc>
            </a:pPr>
            <a:endParaRPr lang="en-US" sz="2000" dirty="0"/>
          </a:p>
          <a:p>
            <a:pPr>
              <a:lnSpc>
                <a:spcPct val="90000"/>
              </a:lnSpc>
            </a:pPr>
            <a:r>
              <a:rPr lang="en-US" sz="2000" dirty="0"/>
              <a:t>A permissions form will also need to be submitted along with the request (also on the Essex Local Offer)</a:t>
            </a:r>
          </a:p>
        </p:txBody>
      </p:sp>
      <p:pic>
        <p:nvPicPr>
          <p:cNvPr id="6" name="Audio 5">
            <a:hlinkClick r:id="" action="ppaction://media"/>
            <a:extLst>
              <a:ext uri="{FF2B5EF4-FFF2-40B4-BE49-F238E27FC236}">
                <a16:creationId xmlns:a16="http://schemas.microsoft.com/office/drawing/2014/main" id="{C76CF6DC-7D2C-4C8E-99A1-95A870652A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22201290"/>
      </p:ext>
    </p:extLst>
  </p:cSld>
  <p:clrMapOvr>
    <a:masterClrMapping/>
  </p:clrMapOvr>
  <mc:AlternateContent xmlns:mc="http://schemas.openxmlformats.org/markup-compatibility/2006" xmlns:p14="http://schemas.microsoft.com/office/powerpoint/2010/main">
    <mc:Choice Requires="p14">
      <p:transition spd="slow" p14:dur="2000" advTm="57598"/>
    </mc:Choice>
    <mc:Fallback xmlns="">
      <p:transition spd="slow" advTm="57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fingerprint in black and white">
            <a:extLst>
              <a:ext uri="{FF2B5EF4-FFF2-40B4-BE49-F238E27FC236}">
                <a16:creationId xmlns:a16="http://schemas.microsoft.com/office/drawing/2014/main" id="{C05B56C9-02B0-4703-BE4A-64B7D062AC45}"/>
              </a:ext>
            </a:extLst>
          </p:cNvPr>
          <p:cNvPicPr>
            <a:picLocks noChangeAspect="1"/>
          </p:cNvPicPr>
          <p:nvPr/>
        </p:nvPicPr>
        <p:blipFill rotWithShape="1">
          <a:blip r:embed="rId4"/>
          <a:srcRect l="22799" r="19369" b="-2"/>
          <a:stretch/>
        </p:blipFill>
        <p:spPr>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13EFE53F-4D2A-4DD6-B5AE-53A0997EE536}"/>
              </a:ext>
            </a:extLst>
          </p:cNvPr>
          <p:cNvSpPr>
            <a:spLocks noGrp="1"/>
          </p:cNvSpPr>
          <p:nvPr>
            <p:ph type="title"/>
          </p:nvPr>
        </p:nvSpPr>
        <p:spPr>
          <a:xfrm>
            <a:off x="501650" y="1678666"/>
            <a:ext cx="3066142" cy="2369093"/>
          </a:xfrm>
        </p:spPr>
        <p:txBody>
          <a:bodyPr vert="horz" lIns="91440" tIns="45720" rIns="91440" bIns="45720" rtlCol="0" anchor="b">
            <a:normAutofit/>
          </a:bodyPr>
          <a:lstStyle/>
          <a:p>
            <a:pPr algn="r"/>
            <a:r>
              <a:rPr lang="en-US" sz="4200"/>
              <a:t>Evidence </a:t>
            </a:r>
          </a:p>
        </p:txBody>
      </p:sp>
      <p:sp>
        <p:nvSpPr>
          <p:cNvPr id="3" name="Slide Number Placeholder 2">
            <a:extLst>
              <a:ext uri="{FF2B5EF4-FFF2-40B4-BE49-F238E27FC236}">
                <a16:creationId xmlns:a16="http://schemas.microsoft.com/office/drawing/2014/main" id="{85ED74DE-4023-4F31-9E7F-A142F3023562}"/>
              </a:ext>
            </a:extLst>
          </p:cNvPr>
          <p:cNvSpPr>
            <a:spLocks noGrp="1"/>
          </p:cNvSpPr>
          <p:nvPr>
            <p:ph type="sldNum" sz="quarter" idx="12"/>
          </p:nvPr>
        </p:nvSpPr>
        <p:spPr>
          <a:xfrm>
            <a:off x="6442997" y="6041362"/>
            <a:ext cx="512504" cy="365125"/>
          </a:xfrm>
        </p:spPr>
        <p:txBody>
          <a:bodyPr vert="horz" lIns="91440" tIns="45720" rIns="91440" bIns="45720" rtlCol="0" anchor="ctr">
            <a:normAutofit/>
          </a:bodyPr>
          <a:lstStyle/>
          <a:p>
            <a:pPr defTabSz="914400">
              <a:spcAft>
                <a:spcPts val="600"/>
              </a:spcAft>
            </a:pPr>
            <a:fld id="{D57F1E4F-1CFF-5643-939E-02111984F565}" type="slidenum">
              <a:rPr lang="en-US">
                <a:solidFill>
                  <a:srgbClr val="FFFFFF"/>
                </a:solidFill>
              </a:rPr>
              <a:pPr defTabSz="914400">
                <a:spcAft>
                  <a:spcPts val="600"/>
                </a:spcAft>
              </a:pPr>
              <a:t>14</a:t>
            </a:fld>
            <a:endParaRPr lang="en-US">
              <a:solidFill>
                <a:srgbClr val="FFFFFF"/>
              </a:solidFill>
            </a:endParaRPr>
          </a:p>
        </p:txBody>
      </p:sp>
      <p:pic>
        <p:nvPicPr>
          <p:cNvPr id="5" name="Audio 4">
            <a:hlinkClick r:id="" action="ppaction://media"/>
            <a:extLst>
              <a:ext uri="{FF2B5EF4-FFF2-40B4-BE49-F238E27FC236}">
                <a16:creationId xmlns:a16="http://schemas.microsoft.com/office/drawing/2014/main" id="{4520225C-8AC5-4A80-821B-EDBBD57AE9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35335130"/>
      </p:ext>
    </p:extLst>
  </p:cSld>
  <p:clrMapOvr>
    <a:masterClrMapping/>
  </p:clrMapOvr>
  <mc:AlternateContent xmlns:mc="http://schemas.openxmlformats.org/markup-compatibility/2006" xmlns:p14="http://schemas.microsoft.com/office/powerpoint/2010/main">
    <mc:Choice Requires="p14">
      <p:transition spd="slow" p14:dur="2000" advTm="24122"/>
    </mc:Choice>
    <mc:Fallback xmlns="">
      <p:transition spd="slow" advTm="24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4D223E-E3EA-4908-8D7A-CA42CEA0DB5F}"/>
              </a:ext>
            </a:extLst>
          </p:cNvPr>
          <p:cNvSpPr>
            <a:spLocks noGrp="1"/>
          </p:cNvSpPr>
          <p:nvPr>
            <p:ph type="title"/>
          </p:nvPr>
        </p:nvSpPr>
        <p:spPr>
          <a:xfrm>
            <a:off x="508000" y="260648"/>
            <a:ext cx="8013700" cy="6381452"/>
          </a:xfrm>
        </p:spPr>
        <p:txBody>
          <a:bodyPr vert="horz" lIns="91440" tIns="45720" rIns="91440" bIns="45720" rtlCol="0" anchor="t">
            <a:noAutofit/>
          </a:bodyPr>
          <a:lstStyle/>
          <a:p>
            <a:pPr marL="0" marR="0" lvl="0" indent="0" defTabSz="457200" rtl="0" eaLnBrk="1" fontAlgn="auto" latinLnBrk="0" hangingPunct="1">
              <a:lnSpc>
                <a:spcPct val="100000"/>
              </a:lnSpc>
              <a:spcBef>
                <a:spcPts val="0"/>
              </a:spcBef>
              <a:spcAft>
                <a:spcPts val="0"/>
              </a:spcAft>
              <a:tabLst/>
              <a:defRPr/>
            </a:pPr>
            <a:r>
              <a:rPr kumimoji="0" lang="en-US" sz="2800" b="1" i="0" u="none" strike="noStrike" kern="1200" cap="none" spc="0" normalizeH="0" baseline="0" noProof="0" dirty="0">
                <a:ln>
                  <a:noFill/>
                </a:ln>
                <a:solidFill>
                  <a:prstClr val="black"/>
                </a:solidFill>
                <a:effectLst/>
                <a:uLnTx/>
                <a:uFillTx/>
                <a:latin typeface="Trebuchet MS" panose="020B0603020202020204"/>
                <a:ea typeface="+mn-ea"/>
                <a:cs typeface="+mn-cs"/>
              </a:rPr>
              <a:t>Where to send the information that you want to submit for the EHC NA request:</a:t>
            </a:r>
            <a:br>
              <a:rPr kumimoji="0" lang="en-US" sz="4400" b="1" i="0" u="none" strike="noStrike" kern="1200" cap="none" spc="0" normalizeH="0" baseline="0" noProof="0" dirty="0">
                <a:ln>
                  <a:noFill/>
                </a:ln>
                <a:solidFill>
                  <a:prstClr val="black"/>
                </a:solidFill>
                <a:effectLst/>
                <a:uLnTx/>
                <a:uFillTx/>
                <a:latin typeface="Trebuchet MS" panose="020B0603020202020204"/>
                <a:ea typeface="+mn-ea"/>
                <a:cs typeface="+mn-cs"/>
              </a:rPr>
            </a:br>
            <a:r>
              <a:rPr kumimoji="0" lang="en-US" sz="2000" b="1" i="0" u="none" strike="noStrike" kern="1200" cap="none" spc="0" normalizeH="0" baseline="0" noProof="0" dirty="0">
                <a:ln>
                  <a:noFill/>
                </a:ln>
                <a:solidFill>
                  <a:prstClr val="black"/>
                </a:solidFill>
                <a:effectLst/>
                <a:uLnTx/>
                <a:uFillTx/>
                <a:latin typeface="Trebuchet MS" panose="020B0603020202020204"/>
                <a:ea typeface="+mn-ea"/>
                <a:cs typeface="+mn-cs"/>
              </a:rPr>
              <a:t>You need to send the information to your area SEND Operations Team:</a:t>
            </a:r>
            <a:br>
              <a:rPr kumimoji="0" lang="en-US" sz="2000" b="1" i="0" u="none" strike="noStrike" kern="1200" cap="none" spc="0" normalizeH="0" baseline="0" noProof="0" dirty="0">
                <a:ln>
                  <a:noFill/>
                </a:ln>
                <a:solidFill>
                  <a:prstClr val="black"/>
                </a:solidFill>
                <a:effectLst/>
                <a:uLnTx/>
                <a:uFillTx/>
                <a:latin typeface="Trebuchet MS" panose="020B0603020202020204"/>
                <a:ea typeface="+mn-ea"/>
                <a:cs typeface="+mn-cs"/>
              </a:rPr>
            </a:br>
            <a:br>
              <a:rPr kumimoji="0" lang="en-US" sz="2000" b="1" i="0" u="none" strike="noStrike" kern="1200" cap="none" spc="0" normalizeH="0" baseline="0" noProof="0" dirty="0">
                <a:ln>
                  <a:noFill/>
                </a:ln>
                <a:solidFill>
                  <a:prstClr val="black"/>
                </a:solidFill>
                <a:effectLst/>
                <a:uLnTx/>
                <a:uFillTx/>
                <a:latin typeface="Trebuchet MS" panose="020B0603020202020204"/>
                <a:ea typeface="+mn-ea"/>
                <a:cs typeface="+mn-cs"/>
              </a:rPr>
            </a:br>
            <a:r>
              <a:rPr kumimoji="0" lang="en-GB" sz="1800" b="1" i="0" u="none" strike="noStrike" kern="1200" cap="none" spc="0" normalizeH="0" baseline="0" noProof="0" dirty="0">
                <a:ln>
                  <a:noFill/>
                </a:ln>
                <a:solidFill>
                  <a:srgbClr val="0A0A0A"/>
                </a:solidFill>
                <a:effectLst/>
                <a:uLnTx/>
                <a:uFillTx/>
                <a:latin typeface="Roboto" panose="02000000000000000000" pitchFamily="2" charset="0"/>
                <a:ea typeface="+mn-ea"/>
                <a:cs typeface="+mn-cs"/>
              </a:rPr>
              <a:t>Mid Essex </a:t>
            </a:r>
            <a:r>
              <a:rPr kumimoji="0" lang="en-GB" sz="1800" b="0" i="0" u="none" strike="noStrike" kern="1200" cap="none" spc="0" normalizeH="0" baseline="0" noProof="0" dirty="0">
                <a:ln>
                  <a:noFill/>
                </a:ln>
                <a:solidFill>
                  <a:srgbClr val="0A0A0A"/>
                </a:solidFill>
                <a:effectLst/>
                <a:uLnTx/>
                <a:uFillTx/>
                <a:latin typeface="Roboto" panose="02000000000000000000" pitchFamily="2" charset="0"/>
                <a:ea typeface="+mn-ea"/>
                <a:cs typeface="+mn-cs"/>
              </a:rPr>
              <a:t>(Braintree, Chelmsford, Halstead and Maldon)</a:t>
            </a:r>
            <a:b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a:b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5"/>
              </a:rPr>
              <a:t>SENDOperations.Mid@essex.gov.uk</a:t>
            </a:r>
            <a:b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b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Causeway House, Boking End Braintree CM7 9HB</a:t>
            </a:r>
            <a:b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br>
            <a:r>
              <a:rPr kumimoji="0" lang="en-GB" sz="1800" b="1" i="0" u="none" strike="noStrike" kern="1200" cap="none" spc="0" normalizeH="0" baseline="0" noProof="0" dirty="0">
                <a:ln>
                  <a:noFill/>
                </a:ln>
                <a:solidFill>
                  <a:srgbClr val="0A0A0A"/>
                </a:solidFill>
                <a:effectLst/>
                <a:uLnTx/>
                <a:uFillTx/>
                <a:latin typeface="Roboto" panose="02000000000000000000" pitchFamily="2" charset="0"/>
                <a:ea typeface="+mn-ea"/>
                <a:cs typeface="+mn-cs"/>
              </a:rPr>
              <a:t>North East Essex </a:t>
            </a:r>
            <a:r>
              <a:rPr kumimoji="0" lang="en-GB" sz="1800" b="0" i="0" u="none" strike="noStrike" kern="1200" cap="none" spc="0" normalizeH="0" baseline="0" noProof="0" dirty="0">
                <a:ln>
                  <a:noFill/>
                </a:ln>
                <a:solidFill>
                  <a:srgbClr val="0A0A0A"/>
                </a:solidFill>
                <a:effectLst/>
                <a:uLnTx/>
                <a:uFillTx/>
                <a:latin typeface="Roboto" panose="02000000000000000000" pitchFamily="2" charset="0"/>
                <a:ea typeface="+mn-ea"/>
                <a:cs typeface="+mn-cs"/>
              </a:rPr>
              <a:t>(Colchester and Tendring) </a:t>
            </a:r>
            <a:r>
              <a:rPr kumimoji="0" lang="en-GB" sz="1800" b="0" i="0" u="none" strike="noStrike" kern="1200" cap="none" spc="0" normalizeH="0" baseline="0" noProof="0" dirty="0">
                <a:ln>
                  <a:noFill/>
                </a:ln>
                <a:solidFill>
                  <a:srgbClr val="0A0A0A"/>
                </a:solidFill>
                <a:effectLst/>
                <a:uLnTx/>
                <a:uFillTx/>
                <a:latin typeface="Roboto" panose="02000000000000000000" pitchFamily="2" charset="0"/>
                <a:ea typeface="+mn-ea"/>
                <a:cs typeface="+mn-cs"/>
                <a:hlinkClick r:id="rId6"/>
              </a:rPr>
              <a:t>SENDOperations.NE@essex.gov.uk</a:t>
            </a:r>
            <a:br>
              <a:rPr kumimoji="0" lang="en-GB" sz="1800" b="0" i="0" u="none" strike="noStrike" kern="1200" cap="none" spc="0" normalizeH="0" baseline="0" noProof="0" dirty="0">
                <a:ln>
                  <a:noFill/>
                </a:ln>
                <a:solidFill>
                  <a:srgbClr val="0A0A0A"/>
                </a:solidFill>
                <a:effectLst/>
                <a:uLnTx/>
                <a:uFillTx/>
                <a:latin typeface="Roboto" panose="02000000000000000000" pitchFamily="2" charset="0"/>
                <a:ea typeface="+mn-ea"/>
                <a:cs typeface="+mn-cs"/>
              </a:rPr>
            </a:b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Essex House, 200 The Crescent, Colchester Business Park, Colchester CO4 9YQ</a:t>
            </a:r>
            <a:b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br>
            <a:r>
              <a:rPr kumimoji="0" lang="en-GB" sz="1800" b="1" i="0" u="none" strike="noStrike" kern="1200" cap="none" spc="0" normalizeH="0" baseline="0" noProof="0" dirty="0">
                <a:ln>
                  <a:noFill/>
                </a:ln>
                <a:solidFill>
                  <a:srgbClr val="0A0A0A"/>
                </a:solidFill>
                <a:effectLst/>
                <a:uLnTx/>
                <a:uFillTx/>
                <a:latin typeface="Roboto" panose="02000000000000000000" pitchFamily="2" charset="0"/>
                <a:ea typeface="+mn-ea"/>
                <a:cs typeface="+mn-cs"/>
              </a:rPr>
              <a:t>West Essex</a:t>
            </a:r>
            <a:r>
              <a:rPr kumimoji="0" lang="en-GB" sz="1800" b="0" i="0" u="none" strike="noStrike" kern="1200" cap="none" spc="0" normalizeH="0" baseline="0" noProof="0" dirty="0">
                <a:ln>
                  <a:noFill/>
                </a:ln>
                <a:solidFill>
                  <a:srgbClr val="0A0A0A"/>
                </a:solidFill>
                <a:effectLst/>
                <a:uLnTx/>
                <a:uFillTx/>
                <a:latin typeface="Roboto" panose="02000000000000000000" pitchFamily="2" charset="0"/>
                <a:ea typeface="+mn-ea"/>
                <a:cs typeface="+mn-cs"/>
              </a:rPr>
              <a:t> (Epping, Harlow and Uttlesford) </a:t>
            </a:r>
            <a:r>
              <a:rPr kumimoji="0" lang="en-GB" sz="1800" b="0" i="0" u="none" strike="noStrike" kern="1200" cap="none" spc="0" normalizeH="0" baseline="0" noProof="0" dirty="0">
                <a:ln>
                  <a:noFill/>
                </a:ln>
                <a:solidFill>
                  <a:srgbClr val="0A0A0A"/>
                </a:solidFill>
                <a:effectLst/>
                <a:uLnTx/>
                <a:uFillTx/>
                <a:latin typeface="Roboto" panose="02000000000000000000" pitchFamily="2" charset="0"/>
                <a:ea typeface="+mn-ea"/>
                <a:cs typeface="+mn-cs"/>
                <a:hlinkClick r:id="rId7"/>
              </a:rPr>
              <a:t>SENDOperations.West@essex.gov.uk</a:t>
            </a:r>
            <a:br>
              <a:rPr kumimoji="0" lang="en-GB" sz="1800" b="0" i="0" u="none" strike="noStrike" kern="1200" cap="none" spc="0" normalizeH="0" baseline="0" noProof="0" dirty="0">
                <a:ln>
                  <a:noFill/>
                </a:ln>
                <a:solidFill>
                  <a:srgbClr val="0A0A0A"/>
                </a:solidFill>
                <a:effectLst/>
                <a:uLnTx/>
                <a:uFillTx/>
                <a:latin typeface="Roboto" panose="02000000000000000000" pitchFamily="2" charset="0"/>
                <a:ea typeface="+mn-ea"/>
                <a:cs typeface="+mn-cs"/>
              </a:rPr>
            </a:br>
            <a:r>
              <a:rPr kumimoji="0" lang="en-GB" sz="1800" b="0" i="0" u="none" strike="noStrike" kern="1200" cap="none" spc="0" normalizeH="0" baseline="0" noProof="0" dirty="0">
                <a:ln>
                  <a:noFill/>
                </a:ln>
                <a:solidFill>
                  <a:srgbClr val="0A0A0A"/>
                </a:solidFill>
                <a:effectLst/>
                <a:uLnTx/>
                <a:uFillTx/>
                <a:latin typeface="Roboto" panose="02000000000000000000" pitchFamily="2" charset="0"/>
                <a:ea typeface="+mn-ea"/>
                <a:cs typeface="+mn-cs"/>
              </a:rPr>
              <a:t>Goodman House, Station Rd Harlow, CM20 2ET</a:t>
            </a:r>
            <a:br>
              <a:rPr kumimoji="0" lang="en-GB" sz="1800" b="0" i="0" u="none" strike="noStrike" kern="1200" cap="none" spc="0" normalizeH="0" baseline="0" noProof="0" dirty="0">
                <a:ln>
                  <a:noFill/>
                </a:ln>
                <a:solidFill>
                  <a:srgbClr val="0A0A0A"/>
                </a:solidFill>
                <a:effectLst/>
                <a:uLnTx/>
                <a:uFillTx/>
                <a:latin typeface="Roboto" panose="02000000000000000000" pitchFamily="2" charset="0"/>
                <a:ea typeface="+mn-ea"/>
                <a:cs typeface="+mn-cs"/>
              </a:rPr>
            </a:br>
            <a:r>
              <a:rPr kumimoji="0" lang="en-GB" sz="1800" b="1" i="0" u="none" strike="noStrike" kern="1200" cap="none" spc="0" normalizeH="0" baseline="0" noProof="0" dirty="0">
                <a:ln>
                  <a:noFill/>
                </a:ln>
                <a:solidFill>
                  <a:srgbClr val="0A0A0A"/>
                </a:solidFill>
                <a:effectLst/>
                <a:uLnTx/>
                <a:uFillTx/>
                <a:latin typeface="Roboto" panose="02000000000000000000" pitchFamily="2" charset="0"/>
                <a:ea typeface="+mn-ea"/>
                <a:cs typeface="+mn-cs"/>
              </a:rPr>
              <a:t>South Essex </a:t>
            </a:r>
            <a:r>
              <a:rPr kumimoji="0" lang="en-GB" sz="1800" b="0" i="0" u="none" strike="noStrike" kern="1200" cap="none" spc="0" normalizeH="0" baseline="0" noProof="0" dirty="0">
                <a:ln>
                  <a:noFill/>
                </a:ln>
                <a:solidFill>
                  <a:srgbClr val="0A0A0A"/>
                </a:solidFill>
                <a:effectLst/>
                <a:uLnTx/>
                <a:uFillTx/>
                <a:latin typeface="Roboto" panose="02000000000000000000" pitchFamily="2" charset="0"/>
                <a:ea typeface="+mn-ea"/>
                <a:cs typeface="+mn-cs"/>
              </a:rPr>
              <a:t>(Basildon, Billericay, Brentwood, Castle Point, Rochford and Wickford) </a:t>
            </a:r>
            <a:r>
              <a:rPr kumimoji="0" lang="en-GB" sz="1800" b="0" i="0" u="none" strike="noStrike" kern="1200" cap="none" spc="0" normalizeH="0" baseline="0" noProof="0" dirty="0">
                <a:ln>
                  <a:noFill/>
                </a:ln>
                <a:solidFill>
                  <a:srgbClr val="0A0A0A"/>
                </a:solidFill>
                <a:effectLst/>
                <a:uLnTx/>
                <a:uFillTx/>
                <a:latin typeface="Roboto" panose="02000000000000000000" pitchFamily="2" charset="0"/>
                <a:ea typeface="+mn-ea"/>
                <a:cs typeface="+mn-cs"/>
                <a:hlinkClick r:id="rId8"/>
              </a:rPr>
              <a:t>EHCRequestSouth@essex.gov.uk</a:t>
            </a:r>
            <a:br>
              <a:rPr kumimoji="0" lang="en-GB" sz="1800" b="0" i="0" u="none" strike="noStrike" kern="1200" cap="none" spc="0" normalizeH="0" baseline="0" noProof="0" dirty="0">
                <a:ln>
                  <a:noFill/>
                </a:ln>
                <a:solidFill>
                  <a:srgbClr val="0A0A0A"/>
                </a:solidFill>
                <a:effectLst/>
                <a:uLnTx/>
                <a:uFillTx/>
                <a:latin typeface="Roboto" panose="02000000000000000000" pitchFamily="2" charset="0"/>
                <a:ea typeface="+mn-ea"/>
                <a:cs typeface="+mn-cs"/>
              </a:rPr>
            </a:br>
            <a:r>
              <a:rPr kumimoji="0" lang="en-GB" sz="1800" b="0" i="0" u="none" strike="noStrike" kern="1200" cap="none" spc="0" normalizeH="0" baseline="0" noProof="0" dirty="0">
                <a:ln>
                  <a:noFill/>
                </a:ln>
                <a:solidFill>
                  <a:srgbClr val="0A0A0A"/>
                </a:solidFill>
                <a:effectLst/>
                <a:uLnTx/>
                <a:uFillTx/>
                <a:latin typeface="Roboto" panose="02000000000000000000" pitchFamily="2" charset="0"/>
                <a:ea typeface="+mn-ea"/>
                <a:cs typeface="+mn-cs"/>
              </a:rPr>
              <a:t>Ely House, Churchill Avenue, Basildon SS14 2BQ</a:t>
            </a:r>
            <a:br>
              <a:rPr kumimoji="0" lang="en-GB" sz="2000" b="0" i="0" u="none" strike="noStrike" kern="1200" cap="none" spc="0" normalizeH="0" baseline="0" noProof="0" dirty="0">
                <a:ln>
                  <a:noFill/>
                </a:ln>
                <a:solidFill>
                  <a:srgbClr val="0A0A0A"/>
                </a:solidFill>
                <a:effectLst/>
                <a:uLnTx/>
                <a:uFillTx/>
                <a:latin typeface="Roboto" panose="02000000000000000000" pitchFamily="2" charset="0"/>
                <a:ea typeface="+mn-ea"/>
                <a:cs typeface="+mn-cs"/>
              </a:rPr>
            </a:br>
            <a:endParaRPr lang="en-US" sz="4400" b="1" dirty="0"/>
          </a:p>
        </p:txBody>
      </p:sp>
      <p:sp>
        <p:nvSpPr>
          <p:cNvPr id="2" name="Content Placeholder 1">
            <a:extLst>
              <a:ext uri="{FF2B5EF4-FFF2-40B4-BE49-F238E27FC236}">
                <a16:creationId xmlns:a16="http://schemas.microsoft.com/office/drawing/2014/main" id="{A0F12501-6D42-471C-95D3-4DA7EB61222F}"/>
              </a:ext>
            </a:extLst>
          </p:cNvPr>
          <p:cNvSpPr>
            <a:spLocks noGrp="1"/>
          </p:cNvSpPr>
          <p:nvPr>
            <p:ph type="body" sz="half" idx="2"/>
          </p:nvPr>
        </p:nvSpPr>
        <p:spPr>
          <a:xfrm>
            <a:off x="215900" y="260648"/>
            <a:ext cx="7596459" cy="6192687"/>
          </a:xfrm>
        </p:spPr>
        <p:txBody>
          <a:bodyPr vert="horz" lIns="91440" tIns="45720" rIns="91440" bIns="45720" rtlCol="0">
            <a:normAutofit/>
          </a:bodyPr>
          <a:lstStyle/>
          <a:p>
            <a:endParaRPr lang="en-US" sz="1300" dirty="0"/>
          </a:p>
          <a:p>
            <a:pPr>
              <a:buFont typeface="Wingdings 3" charset="2"/>
              <a:buChar char=""/>
            </a:pPr>
            <a:endParaRPr lang="en-US" sz="1300" dirty="0"/>
          </a:p>
        </p:txBody>
      </p:sp>
      <p:pic>
        <p:nvPicPr>
          <p:cNvPr id="4" name="Audio 3">
            <a:hlinkClick r:id="" action="ppaction://media"/>
            <a:extLst>
              <a:ext uri="{FF2B5EF4-FFF2-40B4-BE49-F238E27FC236}">
                <a16:creationId xmlns:a16="http://schemas.microsoft.com/office/drawing/2014/main" id="{D0F6706E-6F69-4279-882E-C3D55B2C753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79840977"/>
      </p:ext>
    </p:extLst>
  </p:cSld>
  <p:clrMapOvr>
    <a:masterClrMapping/>
  </p:clrMapOvr>
  <mc:AlternateContent xmlns:mc="http://schemas.openxmlformats.org/markup-compatibility/2006" xmlns:p14="http://schemas.microsoft.com/office/powerpoint/2010/main">
    <mc:Choice Requires="p14">
      <p:transition spd="slow" p14:dur="2000" advTm="11729"/>
    </mc:Choice>
    <mc:Fallback xmlns="">
      <p:transition spd="slow" advTm="11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03D958-1AAB-4C5A-BB0A-60ACEE655C9F}"/>
              </a:ext>
            </a:extLst>
          </p:cNvPr>
          <p:cNvSpPr>
            <a:spLocks noGrp="1"/>
          </p:cNvSpPr>
          <p:nvPr>
            <p:ph type="title"/>
          </p:nvPr>
        </p:nvSpPr>
        <p:spPr/>
        <p:txBody>
          <a:bodyPr/>
          <a:lstStyle/>
          <a:p>
            <a:r>
              <a:rPr lang="en-GB" dirty="0"/>
              <a:t>If an assessment isn’t agreed</a:t>
            </a:r>
          </a:p>
        </p:txBody>
      </p:sp>
      <p:graphicFrame>
        <p:nvGraphicFramePr>
          <p:cNvPr id="10" name="Content Placeholder 6">
            <a:extLst>
              <a:ext uri="{FF2B5EF4-FFF2-40B4-BE49-F238E27FC236}">
                <a16:creationId xmlns:a16="http://schemas.microsoft.com/office/drawing/2014/main" id="{3F9C19F8-387F-48F6-8E0F-8D75307F4687}"/>
              </a:ext>
            </a:extLst>
          </p:cNvPr>
          <p:cNvGraphicFramePr>
            <a:graphicFrameLocks noGrp="1"/>
          </p:cNvGraphicFramePr>
          <p:nvPr>
            <p:ph idx="1"/>
          </p:nvPr>
        </p:nvGraphicFramePr>
        <p:xfrm>
          <a:off x="609600" y="2160588"/>
          <a:ext cx="6348413" cy="38814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Slide Number Placeholder 4">
            <a:extLst>
              <a:ext uri="{FF2B5EF4-FFF2-40B4-BE49-F238E27FC236}">
                <a16:creationId xmlns:a16="http://schemas.microsoft.com/office/drawing/2014/main" id="{7109BCAC-E914-4D7F-B812-77C2970FEEFD}"/>
              </a:ext>
            </a:extLst>
          </p:cNvPr>
          <p:cNvSpPr>
            <a:spLocks noGrp="1"/>
          </p:cNvSpPr>
          <p:nvPr>
            <p:ph type="sldNum" sz="quarter" idx="12"/>
          </p:nvPr>
        </p:nvSpPr>
        <p:spPr/>
        <p:txBody>
          <a:bodyPr/>
          <a:lstStyle/>
          <a:p>
            <a:fld id="{D57F1E4F-1CFF-5643-939E-02111984F565}" type="slidenum">
              <a:rPr lang="en-US" smtClean="0"/>
              <a:t>16</a:t>
            </a:fld>
            <a:endParaRPr lang="en-US" dirty="0"/>
          </a:p>
        </p:txBody>
      </p:sp>
      <p:pic>
        <p:nvPicPr>
          <p:cNvPr id="8" name="Audio 7">
            <a:hlinkClick r:id="" action="ppaction://media"/>
            <a:extLst>
              <a:ext uri="{FF2B5EF4-FFF2-40B4-BE49-F238E27FC236}">
                <a16:creationId xmlns:a16="http://schemas.microsoft.com/office/drawing/2014/main" id="{F1C7854D-D9F2-4169-8D9C-99695098EE3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105386568"/>
      </p:ext>
    </p:extLst>
  </p:cSld>
  <p:clrMapOvr>
    <a:masterClrMapping/>
  </p:clrMapOvr>
  <mc:AlternateContent xmlns:mc="http://schemas.openxmlformats.org/markup-compatibility/2006" xmlns:p14="http://schemas.microsoft.com/office/powerpoint/2010/main">
    <mc:Choice Requires="p14">
      <p:transition spd="slow" p14:dur="2000" advTm="60493"/>
    </mc:Choice>
    <mc:Fallback xmlns="">
      <p:transition spd="slow" advTm="60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A2BA499-EABD-48E8-BAC6-662B3E79CF72}"/>
              </a:ext>
            </a:extLst>
          </p:cNvPr>
          <p:cNvSpPr>
            <a:spLocks noGrp="1"/>
          </p:cNvSpPr>
          <p:nvPr>
            <p:ph sz="quarter" idx="10"/>
          </p:nvPr>
        </p:nvSpPr>
        <p:spPr>
          <a:xfrm>
            <a:off x="4747022" y="2160589"/>
            <a:ext cx="2208478" cy="3880773"/>
          </a:xfrm>
        </p:spPr>
        <p:txBody>
          <a:bodyPr vert="horz" lIns="91440" tIns="45720" rIns="91440" bIns="45720" rtlCol="0">
            <a:normAutofit/>
          </a:bodyPr>
          <a:lstStyle/>
          <a:p>
            <a:pPr marL="0" indent="0">
              <a:buNone/>
            </a:pPr>
            <a:endParaRPr lang="en-US" sz="1300" dirty="0"/>
          </a:p>
        </p:txBody>
      </p:sp>
      <p:sp>
        <p:nvSpPr>
          <p:cNvPr id="3" name="Title 2">
            <a:extLst>
              <a:ext uri="{FF2B5EF4-FFF2-40B4-BE49-F238E27FC236}">
                <a16:creationId xmlns:a16="http://schemas.microsoft.com/office/drawing/2014/main" id="{94DED8BC-9A12-4FE6-80DA-8669350FBF9E}"/>
              </a:ext>
            </a:extLst>
          </p:cNvPr>
          <p:cNvSpPr>
            <a:spLocks noGrp="1"/>
          </p:cNvSpPr>
          <p:nvPr>
            <p:ph type="title"/>
          </p:nvPr>
        </p:nvSpPr>
        <p:spPr>
          <a:xfrm>
            <a:off x="508000" y="609600"/>
            <a:ext cx="6447501" cy="1320800"/>
          </a:xfrm>
        </p:spPr>
        <p:txBody>
          <a:bodyPr vert="horz" lIns="91440" tIns="45720" rIns="91440" bIns="45720" rtlCol="0" anchor="t">
            <a:normAutofit/>
          </a:bodyPr>
          <a:lstStyle/>
          <a:p>
            <a:r>
              <a:rPr lang="en-US" sz="3600">
                <a:solidFill>
                  <a:schemeClr val="accent1"/>
                </a:solidFill>
              </a:rPr>
              <a:t>What happens next?</a:t>
            </a:r>
          </a:p>
        </p:txBody>
      </p:sp>
      <p:pic>
        <p:nvPicPr>
          <p:cNvPr id="4" name="Content Placeholder 3">
            <a:extLst>
              <a:ext uri="{FF2B5EF4-FFF2-40B4-BE49-F238E27FC236}">
                <a16:creationId xmlns:a16="http://schemas.microsoft.com/office/drawing/2014/main" id="{DE5967C2-C1C2-442F-B6B4-7C3C561D5210}"/>
              </a:ext>
            </a:extLst>
          </p:cNvPr>
          <p:cNvPicPr>
            <a:picLocks noChangeAspect="1"/>
          </p:cNvPicPr>
          <p:nvPr/>
        </p:nvPicPr>
        <p:blipFill>
          <a:blip r:embed="rId5"/>
          <a:stretch>
            <a:fillRect/>
          </a:stretch>
        </p:blipFill>
        <p:spPr>
          <a:xfrm>
            <a:off x="464091" y="1451138"/>
            <a:ext cx="7015070" cy="3454923"/>
          </a:xfrm>
          <a:prstGeom prst="rect">
            <a:avLst/>
          </a:prstGeom>
        </p:spPr>
      </p:pic>
      <p:pic>
        <p:nvPicPr>
          <p:cNvPr id="5" name="Picture 4">
            <a:extLst>
              <a:ext uri="{FF2B5EF4-FFF2-40B4-BE49-F238E27FC236}">
                <a16:creationId xmlns:a16="http://schemas.microsoft.com/office/drawing/2014/main" id="{52553CA3-76BB-4440-BA57-E30E765A4539}"/>
              </a:ext>
            </a:extLst>
          </p:cNvPr>
          <p:cNvPicPr>
            <a:picLocks noChangeAspect="1"/>
          </p:cNvPicPr>
          <p:nvPr/>
        </p:nvPicPr>
        <p:blipFill>
          <a:blip r:embed="rId6"/>
          <a:stretch>
            <a:fillRect/>
          </a:stretch>
        </p:blipFill>
        <p:spPr>
          <a:xfrm>
            <a:off x="464091" y="4914528"/>
            <a:ext cx="7015070" cy="771656"/>
          </a:xfrm>
          <a:prstGeom prst="rect">
            <a:avLst/>
          </a:prstGeom>
        </p:spPr>
      </p:pic>
      <p:pic>
        <p:nvPicPr>
          <p:cNvPr id="11" name="Audio 10">
            <a:hlinkClick r:id="" action="ppaction://media"/>
            <a:extLst>
              <a:ext uri="{FF2B5EF4-FFF2-40B4-BE49-F238E27FC236}">
                <a16:creationId xmlns:a16="http://schemas.microsoft.com/office/drawing/2014/main" id="{0F1A31F1-B6FA-4BE3-B1D9-C1A6988F97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57109549"/>
      </p:ext>
    </p:extLst>
  </p:cSld>
  <p:clrMapOvr>
    <a:masterClrMapping/>
  </p:clrMapOvr>
  <mc:AlternateContent xmlns:mc="http://schemas.openxmlformats.org/markup-compatibility/2006" xmlns:p14="http://schemas.microsoft.com/office/powerpoint/2010/main">
    <mc:Choice Requires="p14">
      <p:transition spd="slow" p14:dur="2000" advTm="105575"/>
    </mc:Choice>
    <mc:Fallback xmlns="">
      <p:transition spd="slow" advTm="105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5A9A6B-56C6-4421-B378-6EDB3BC0207C}"/>
              </a:ext>
            </a:extLst>
          </p:cNvPr>
          <p:cNvSpPr>
            <a:spLocks noGrp="1"/>
          </p:cNvSpPr>
          <p:nvPr>
            <p:ph sz="quarter" idx="10"/>
          </p:nvPr>
        </p:nvSpPr>
        <p:spPr>
          <a:xfrm>
            <a:off x="215900" y="1268760"/>
            <a:ext cx="8100516" cy="5400599"/>
          </a:xfrm>
        </p:spPr>
        <p:txBody>
          <a:bodyPr vert="horz" lIns="91440" tIns="45720" rIns="91440" bIns="45720" rtlCol="0">
            <a:normAutofit/>
          </a:bodyPr>
          <a:lstStyle/>
          <a:p>
            <a:pPr marL="0" indent="0">
              <a:buNone/>
            </a:pPr>
            <a:r>
              <a:rPr lang="en-US" sz="1900" i="1" dirty="0">
                <a:solidFill>
                  <a:schemeClr val="tx1">
                    <a:lumMod val="50000"/>
                    <a:lumOff val="50000"/>
                  </a:schemeClr>
                </a:solidFill>
              </a:rPr>
              <a:t>The LA must seek advice from a range of people. The list is set out in Regulation 6(1) of the Special Educational Needs and Disability Regulations 2014 (the “</a:t>
            </a:r>
            <a:r>
              <a:rPr lang="en-US" sz="1900" b="1" i="1" dirty="0">
                <a:solidFill>
                  <a:schemeClr val="tx1">
                    <a:lumMod val="50000"/>
                    <a:lumOff val="50000"/>
                  </a:schemeClr>
                </a:solidFill>
              </a:rPr>
              <a:t>SEN Regs</a:t>
            </a:r>
            <a:r>
              <a:rPr lang="en-US" sz="1900" i="1" dirty="0">
                <a:solidFill>
                  <a:schemeClr val="tx1">
                    <a:lumMod val="50000"/>
                    <a:lumOff val="50000"/>
                  </a:schemeClr>
                </a:solidFill>
              </a:rPr>
              <a:t>”):</a:t>
            </a:r>
          </a:p>
          <a:p>
            <a:pPr>
              <a:buFont typeface="Wingdings 3" charset="2"/>
              <a:buChar char=""/>
            </a:pPr>
            <a:r>
              <a:rPr lang="en-US" sz="1800" dirty="0"/>
              <a:t>the child’s parent or the young person;</a:t>
            </a:r>
          </a:p>
          <a:p>
            <a:pPr>
              <a:buFont typeface="Wingdings 3" charset="2"/>
              <a:buChar char=""/>
            </a:pPr>
            <a:r>
              <a:rPr lang="en-US" sz="1800" dirty="0"/>
              <a:t>educational advice (usually from the head teacher or principal);</a:t>
            </a:r>
          </a:p>
          <a:p>
            <a:pPr>
              <a:buFont typeface="Wingdings 3" charset="2"/>
              <a:buChar char=""/>
            </a:pPr>
            <a:r>
              <a:rPr lang="en-US" sz="1800" dirty="0"/>
              <a:t>medical advice and information from a health care professional;</a:t>
            </a:r>
          </a:p>
          <a:p>
            <a:pPr>
              <a:buFont typeface="Wingdings 3" charset="2"/>
              <a:buChar char=""/>
            </a:pPr>
            <a:r>
              <a:rPr lang="en-US" sz="1800" dirty="0"/>
              <a:t>psychological advice and information from an educational psychologist;</a:t>
            </a:r>
          </a:p>
          <a:p>
            <a:pPr>
              <a:buFont typeface="Wingdings 3" charset="2"/>
              <a:buChar char=""/>
            </a:pPr>
            <a:r>
              <a:rPr lang="en-US" sz="1800" dirty="0"/>
              <a:t>advice and information in relation to social care;</a:t>
            </a:r>
          </a:p>
          <a:p>
            <a:pPr>
              <a:buFont typeface="Wingdings 3" charset="2"/>
              <a:buChar char=""/>
            </a:pPr>
            <a:r>
              <a:rPr lang="en-US" sz="1800" dirty="0"/>
              <a:t>advice and information from any other person the local authority thinks appropriate;</a:t>
            </a:r>
          </a:p>
          <a:p>
            <a:pPr>
              <a:buFont typeface="Wingdings 3" charset="2"/>
              <a:buChar char=""/>
            </a:pPr>
            <a:r>
              <a:rPr lang="en-US" sz="1800" dirty="0"/>
              <a:t>where the child or young person is in or beyond year 9, advice and information in relation to provision to assist the child or young person in preparation for adulthood and independent living; and</a:t>
            </a:r>
          </a:p>
          <a:p>
            <a:pPr>
              <a:buFont typeface="Wingdings 3" charset="2"/>
              <a:buChar char=""/>
            </a:pPr>
            <a:r>
              <a:rPr lang="en-US" sz="1800" dirty="0"/>
              <a:t>advice and information from any person the child’s parent or young person reasonably requests that the local authority seek advice from.</a:t>
            </a:r>
          </a:p>
          <a:p>
            <a:pPr>
              <a:buFont typeface="Wingdings 3" charset="2"/>
              <a:buChar char=""/>
            </a:pPr>
            <a:endParaRPr lang="en-US" sz="1200" dirty="0"/>
          </a:p>
        </p:txBody>
      </p:sp>
      <p:sp>
        <p:nvSpPr>
          <p:cNvPr id="3" name="Title 2">
            <a:extLst>
              <a:ext uri="{FF2B5EF4-FFF2-40B4-BE49-F238E27FC236}">
                <a16:creationId xmlns:a16="http://schemas.microsoft.com/office/drawing/2014/main" id="{05BF48F5-19CE-4B0A-925D-301D1C5A0226}"/>
              </a:ext>
            </a:extLst>
          </p:cNvPr>
          <p:cNvSpPr>
            <a:spLocks noGrp="1"/>
          </p:cNvSpPr>
          <p:nvPr>
            <p:ph type="title"/>
          </p:nvPr>
        </p:nvSpPr>
        <p:spPr>
          <a:xfrm>
            <a:off x="1000126" y="609600"/>
            <a:ext cx="6447501" cy="1320800"/>
          </a:xfrm>
        </p:spPr>
        <p:txBody>
          <a:bodyPr vert="horz" lIns="91440" tIns="45720" rIns="91440" bIns="45720" rtlCol="0" anchor="t">
            <a:normAutofit/>
          </a:bodyPr>
          <a:lstStyle/>
          <a:p>
            <a:pPr algn="ctr"/>
            <a:r>
              <a:rPr lang="en-US" sz="4400" b="1" dirty="0">
                <a:solidFill>
                  <a:schemeClr val="accent1"/>
                </a:solidFill>
              </a:rPr>
              <a:t>Information gathering</a:t>
            </a:r>
          </a:p>
        </p:txBody>
      </p:sp>
      <p:pic>
        <p:nvPicPr>
          <p:cNvPr id="5" name="Audio 4">
            <a:hlinkClick r:id="" action="ppaction://media"/>
            <a:extLst>
              <a:ext uri="{FF2B5EF4-FFF2-40B4-BE49-F238E27FC236}">
                <a16:creationId xmlns:a16="http://schemas.microsoft.com/office/drawing/2014/main" id="{C5B6316C-C0AD-476C-82B8-79651A4547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381328"/>
            <a:ext cx="406400" cy="406400"/>
          </a:xfrm>
          <a:prstGeom prst="rect">
            <a:avLst/>
          </a:prstGeom>
        </p:spPr>
      </p:pic>
    </p:spTree>
    <p:extLst>
      <p:ext uri="{BB962C8B-B14F-4D97-AF65-F5344CB8AC3E}">
        <p14:creationId xmlns:p14="http://schemas.microsoft.com/office/powerpoint/2010/main" val="753462765"/>
      </p:ext>
    </p:extLst>
  </p:cSld>
  <p:clrMapOvr>
    <a:masterClrMapping/>
  </p:clrMapOvr>
  <mc:AlternateContent xmlns:mc="http://schemas.openxmlformats.org/markup-compatibility/2006" xmlns:p14="http://schemas.microsoft.com/office/powerpoint/2010/main">
    <mc:Choice Requires="p14">
      <p:transition spd="slow" p14:dur="2000" advTm="61267"/>
    </mc:Choice>
    <mc:Fallback xmlns="">
      <p:transition spd="slow" advTm="61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8163" mute="1"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8EA2D5-FE7C-4C83-B897-B47215AAF007}"/>
              </a:ext>
            </a:extLst>
          </p:cNvPr>
          <p:cNvSpPr>
            <a:spLocks noGrp="1"/>
          </p:cNvSpPr>
          <p:nvPr>
            <p:ph type="title" idx="4294967295"/>
          </p:nvPr>
        </p:nvSpPr>
        <p:spPr>
          <a:xfrm>
            <a:off x="1000126" y="609600"/>
            <a:ext cx="6447501" cy="1320800"/>
          </a:xfrm>
        </p:spPr>
        <p:txBody>
          <a:bodyPr vert="horz" lIns="91440" tIns="45720" rIns="91440" bIns="45720" rtlCol="0" anchor="t">
            <a:normAutofit/>
          </a:bodyPr>
          <a:lstStyle/>
          <a:p>
            <a:pPr algn="ctr"/>
            <a:r>
              <a:rPr lang="en-US" sz="4400" b="1" dirty="0"/>
              <a:t>Outcomes Section E</a:t>
            </a:r>
          </a:p>
        </p:txBody>
      </p:sp>
      <p:sp>
        <p:nvSpPr>
          <p:cNvPr id="2" name="Content Placeholder 1">
            <a:extLst>
              <a:ext uri="{FF2B5EF4-FFF2-40B4-BE49-F238E27FC236}">
                <a16:creationId xmlns:a16="http://schemas.microsoft.com/office/drawing/2014/main" id="{E37526E8-3A4E-4B1A-A96F-3F25DE5552EF}"/>
              </a:ext>
            </a:extLst>
          </p:cNvPr>
          <p:cNvSpPr>
            <a:spLocks noGrp="1"/>
          </p:cNvSpPr>
          <p:nvPr>
            <p:ph sz="quarter" idx="4294967295"/>
          </p:nvPr>
        </p:nvSpPr>
        <p:spPr>
          <a:xfrm>
            <a:off x="395536" y="1700809"/>
            <a:ext cx="7748338" cy="4680520"/>
          </a:xfrm>
        </p:spPr>
        <p:txBody>
          <a:bodyPr vert="horz" lIns="91440" tIns="45720" rIns="91440" bIns="45720" rtlCol="0">
            <a:normAutofit/>
          </a:bodyPr>
          <a:lstStyle/>
          <a:p>
            <a:pPr>
              <a:lnSpc>
                <a:spcPct val="90000"/>
              </a:lnSpc>
            </a:pPr>
            <a:endParaRPr lang="en-US" sz="1300" dirty="0"/>
          </a:p>
          <a:p>
            <a:pPr>
              <a:lnSpc>
                <a:spcPct val="90000"/>
              </a:lnSpc>
            </a:pPr>
            <a:r>
              <a:rPr lang="en-US" dirty="0"/>
              <a:t>9.66 of SEND COP 2015 states that -  An outcome can be defined as the benefit or difference made to an individual as a result of an intervention… it should be specific, measurable, achievable, realistic and time bound (SMART). When an outcome is focused on education or training, it will describe what the expected benefit will be to the individual as a result of the educational or training intervention provided. Outcomes are not a description of the service being.</a:t>
            </a:r>
          </a:p>
          <a:p>
            <a:pPr>
              <a:lnSpc>
                <a:spcPct val="90000"/>
              </a:lnSpc>
            </a:pPr>
            <a:r>
              <a:rPr lang="en-US" dirty="0"/>
              <a:t>The LA are legally required to do this (under section 38 of the Children and Families Act 2014). If you are not happy with any aspect of the draft EHC plan, or the reports attached to it, you can suggest amendments you would like made.</a:t>
            </a:r>
          </a:p>
          <a:p>
            <a:pPr>
              <a:lnSpc>
                <a:spcPct val="90000"/>
              </a:lnSpc>
            </a:pPr>
            <a:endParaRPr lang="en-US" sz="1300" dirty="0"/>
          </a:p>
        </p:txBody>
      </p:sp>
      <p:pic>
        <p:nvPicPr>
          <p:cNvPr id="5" name="Audio 4">
            <a:hlinkClick r:id="" action="ppaction://media"/>
            <a:extLst>
              <a:ext uri="{FF2B5EF4-FFF2-40B4-BE49-F238E27FC236}">
                <a16:creationId xmlns:a16="http://schemas.microsoft.com/office/drawing/2014/main" id="{C556408B-EE1D-4197-B4D4-AD804948F7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71713604"/>
      </p:ext>
    </p:extLst>
  </p:cSld>
  <p:clrMapOvr>
    <a:masterClrMapping/>
  </p:clrMapOvr>
  <mc:AlternateContent xmlns:mc="http://schemas.openxmlformats.org/markup-compatibility/2006" xmlns:p14="http://schemas.microsoft.com/office/powerpoint/2010/main">
    <mc:Choice Requires="p14">
      <p:transition spd="slow" p14:dur="2000" advTm="53760"/>
    </mc:Choice>
    <mc:Fallback xmlns="">
      <p:transition spd="slow" advTm="53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A33E7B-EF8E-46B3-94AC-EBC4F79418BE}"/>
              </a:ext>
            </a:extLst>
          </p:cNvPr>
          <p:cNvSpPr>
            <a:spLocks noGrp="1"/>
          </p:cNvSpPr>
          <p:nvPr>
            <p:ph type="title"/>
          </p:nvPr>
        </p:nvSpPr>
        <p:spPr>
          <a:xfrm>
            <a:off x="482600" y="816638"/>
            <a:ext cx="2525519" cy="5224724"/>
          </a:xfrm>
        </p:spPr>
        <p:txBody>
          <a:bodyPr vert="horz" lIns="91440" tIns="45720" rIns="91440" bIns="45720" rtlCol="0" anchor="ctr">
            <a:normAutofit/>
          </a:bodyPr>
          <a:lstStyle/>
          <a:p>
            <a:r>
              <a:rPr lang="en-US" sz="3600" dirty="0"/>
              <a:t>What we aim to cover in today's session</a:t>
            </a:r>
          </a:p>
        </p:txBody>
      </p:sp>
      <p:sp>
        <p:nvSpPr>
          <p:cNvPr id="2" name="Content Placeholder 1">
            <a:extLst>
              <a:ext uri="{FF2B5EF4-FFF2-40B4-BE49-F238E27FC236}">
                <a16:creationId xmlns:a16="http://schemas.microsoft.com/office/drawing/2014/main" id="{59D4E6B2-031D-4CD6-B830-CC46F1A409E3}"/>
              </a:ext>
            </a:extLst>
          </p:cNvPr>
          <p:cNvSpPr>
            <a:spLocks noGrp="1"/>
          </p:cNvSpPr>
          <p:nvPr>
            <p:ph type="body" idx="1"/>
          </p:nvPr>
        </p:nvSpPr>
        <p:spPr>
          <a:xfrm>
            <a:off x="3490721" y="816638"/>
            <a:ext cx="3464779" cy="5224724"/>
          </a:xfrm>
        </p:spPr>
        <p:txBody>
          <a:bodyPr vert="horz" lIns="91440" tIns="45720" rIns="91440" bIns="45720" rtlCol="0" anchor="ctr">
            <a:normAutofit/>
          </a:bodyPr>
          <a:lstStyle/>
          <a:p>
            <a:pPr lvl="0">
              <a:buFont typeface="Wingdings 3" charset="2"/>
              <a:buChar char=""/>
            </a:pPr>
            <a:r>
              <a:rPr lang="en-US" dirty="0"/>
              <a:t>What is a Needs Assessment and why my child may need one?</a:t>
            </a:r>
          </a:p>
          <a:p>
            <a:pPr lvl="0">
              <a:buFont typeface="Wingdings 3" charset="2"/>
              <a:buChar char=""/>
            </a:pPr>
            <a:r>
              <a:rPr lang="en-US" dirty="0"/>
              <a:t>Things to consider</a:t>
            </a:r>
          </a:p>
          <a:p>
            <a:pPr lvl="0">
              <a:buFont typeface="Wingdings 3" charset="2"/>
              <a:buChar char=""/>
            </a:pPr>
            <a:r>
              <a:rPr lang="en-US" dirty="0"/>
              <a:t>The law around Need Assessments</a:t>
            </a:r>
          </a:p>
          <a:p>
            <a:pPr lvl="0">
              <a:buFont typeface="Wingdings 3" charset="2"/>
              <a:buChar char=""/>
            </a:pPr>
            <a:r>
              <a:rPr lang="en-US" dirty="0"/>
              <a:t>Who can apply and how to apply for an assessment</a:t>
            </a:r>
          </a:p>
          <a:p>
            <a:pPr lvl="0">
              <a:buFont typeface="Wingdings 3" charset="2"/>
              <a:buChar char=""/>
            </a:pPr>
            <a:r>
              <a:rPr lang="en-US" dirty="0"/>
              <a:t>Timescales</a:t>
            </a:r>
          </a:p>
          <a:p>
            <a:pPr lvl="0">
              <a:buFont typeface="Wingdings 3" charset="2"/>
              <a:buChar char=""/>
            </a:pPr>
            <a:r>
              <a:rPr lang="en-US" dirty="0"/>
              <a:t>What happens next – if it is or isn’t agreed</a:t>
            </a:r>
          </a:p>
          <a:p>
            <a:pPr>
              <a:buFont typeface="Wingdings 3" charset="2"/>
              <a:buChar char=""/>
            </a:pPr>
            <a:endParaRPr lang="en-US" dirty="0"/>
          </a:p>
        </p:txBody>
      </p:sp>
      <p:pic>
        <p:nvPicPr>
          <p:cNvPr id="4" name="Audio 3">
            <a:hlinkClick r:id="" action="ppaction://media"/>
            <a:extLst>
              <a:ext uri="{FF2B5EF4-FFF2-40B4-BE49-F238E27FC236}">
                <a16:creationId xmlns:a16="http://schemas.microsoft.com/office/drawing/2014/main" id="{C6B4A759-043A-453E-BF1E-DF6322126E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90016507"/>
      </p:ext>
    </p:extLst>
  </p:cSld>
  <p:clrMapOvr>
    <a:masterClrMapping/>
  </p:clrMapOvr>
  <mc:AlternateContent xmlns:mc="http://schemas.openxmlformats.org/markup-compatibility/2006" xmlns:p14="http://schemas.microsoft.com/office/powerpoint/2010/main">
    <mc:Choice Requires="p14">
      <p:transition spd="slow" p14:dur="2000" advTm="23389"/>
    </mc:Choice>
    <mc:Fallback xmlns="">
      <p:transition spd="slow" advTm="23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FE11C4-18C1-40C6-BDF5-4F7A3B674F94}"/>
              </a:ext>
            </a:extLst>
          </p:cNvPr>
          <p:cNvSpPr>
            <a:spLocks noGrp="1"/>
          </p:cNvSpPr>
          <p:nvPr>
            <p:ph type="title" idx="4294967295"/>
          </p:nvPr>
        </p:nvSpPr>
        <p:spPr>
          <a:xfrm>
            <a:off x="323528" y="1382486"/>
            <a:ext cx="2808312" cy="4093028"/>
          </a:xfrm>
        </p:spPr>
        <p:txBody>
          <a:bodyPr vert="horz" lIns="91440" tIns="45720" rIns="91440" bIns="45720" rtlCol="0" anchor="ctr">
            <a:normAutofit/>
          </a:bodyPr>
          <a:lstStyle/>
          <a:p>
            <a:pPr algn="ctr"/>
            <a:r>
              <a:rPr lang="en-US" sz="4400" b="1" dirty="0"/>
              <a:t>After the Outcomes meeting</a:t>
            </a:r>
          </a:p>
        </p:txBody>
      </p:sp>
      <p:graphicFrame>
        <p:nvGraphicFramePr>
          <p:cNvPr id="5" name="Content Placeholder 1">
            <a:extLst>
              <a:ext uri="{FF2B5EF4-FFF2-40B4-BE49-F238E27FC236}">
                <a16:creationId xmlns:a16="http://schemas.microsoft.com/office/drawing/2014/main" id="{C4A10A4E-BDBA-4045-8366-E019F56AA9AE}"/>
              </a:ext>
            </a:extLst>
          </p:cNvPr>
          <p:cNvGraphicFramePr>
            <a:graphicFrameLocks noGrp="1"/>
          </p:cNvGraphicFramePr>
          <p:nvPr>
            <p:ph sz="quarter" idx="4294967295"/>
          </p:nvPr>
        </p:nvGraphicFramePr>
        <p:xfrm>
          <a:off x="3687414" y="944563"/>
          <a:ext cx="4971603" cy="49795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7A13F77D-412A-4D8D-A218-4B9BEC103DC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42133493"/>
      </p:ext>
    </p:extLst>
  </p:cSld>
  <p:clrMapOvr>
    <a:masterClrMapping/>
  </p:clrMapOvr>
  <mc:AlternateContent xmlns:mc="http://schemas.openxmlformats.org/markup-compatibility/2006" xmlns:p14="http://schemas.microsoft.com/office/powerpoint/2010/main">
    <mc:Choice Requires="p14">
      <p:transition spd="slow" p14:dur="2000" advTm="29442"/>
    </mc:Choice>
    <mc:Fallback xmlns="">
      <p:transition spd="slow" advTm="29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8289CA-6BC2-4F2D-A831-C72FB9DCF429}"/>
              </a:ext>
            </a:extLst>
          </p:cNvPr>
          <p:cNvSpPr>
            <a:spLocks noGrp="1"/>
          </p:cNvSpPr>
          <p:nvPr>
            <p:ph type="title"/>
          </p:nvPr>
        </p:nvSpPr>
        <p:spPr/>
        <p:txBody>
          <a:bodyPr>
            <a:noAutofit/>
          </a:bodyPr>
          <a:lstStyle/>
          <a:p>
            <a:pPr algn="ctr"/>
            <a:r>
              <a:rPr lang="en-GB" sz="4400" dirty="0">
                <a:solidFill>
                  <a:schemeClr val="accent1"/>
                </a:solidFill>
              </a:rPr>
              <a:t>Naming a school place (Section I)</a:t>
            </a:r>
          </a:p>
        </p:txBody>
      </p:sp>
      <p:sp>
        <p:nvSpPr>
          <p:cNvPr id="13" name="Content Placeholder 12">
            <a:extLst>
              <a:ext uri="{FF2B5EF4-FFF2-40B4-BE49-F238E27FC236}">
                <a16:creationId xmlns:a16="http://schemas.microsoft.com/office/drawing/2014/main" id="{EE4AA520-30AD-4809-A0C2-E6CF1528CBA7}"/>
              </a:ext>
            </a:extLst>
          </p:cNvPr>
          <p:cNvSpPr>
            <a:spLocks noGrp="1"/>
          </p:cNvSpPr>
          <p:nvPr>
            <p:ph sz="quarter" idx="10"/>
          </p:nvPr>
        </p:nvSpPr>
        <p:spPr>
          <a:xfrm>
            <a:off x="467544" y="1268413"/>
            <a:ext cx="8208144" cy="5589587"/>
          </a:xfrm>
        </p:spPr>
        <p:txBody>
          <a:bodyPr>
            <a:normAutofit/>
          </a:bodyPr>
          <a:lstStyle/>
          <a:p>
            <a:endParaRPr lang="en-GB" dirty="0"/>
          </a:p>
          <a:p>
            <a:endParaRPr lang="en-GB" dirty="0"/>
          </a:p>
          <a:p>
            <a:r>
              <a:rPr lang="en-GB" sz="1800" b="1" dirty="0"/>
              <a:t>Types of placements you may be considering:</a:t>
            </a:r>
          </a:p>
          <a:p>
            <a:r>
              <a:rPr lang="en-GB" sz="1800" b="1" dirty="0"/>
              <a:t>Maintained school</a:t>
            </a:r>
          </a:p>
          <a:p>
            <a:r>
              <a:rPr lang="en-GB" sz="1800" b="1" dirty="0"/>
              <a:t>An academy</a:t>
            </a:r>
          </a:p>
          <a:p>
            <a:r>
              <a:rPr lang="en-GB" sz="1800" b="1" dirty="0"/>
              <a:t>Non maintained special school</a:t>
            </a:r>
          </a:p>
          <a:p>
            <a:r>
              <a:rPr lang="en-GB" sz="1800" b="1" dirty="0"/>
              <a:t>Independent school</a:t>
            </a:r>
          </a:p>
          <a:p>
            <a:pPr marL="0" indent="0">
              <a:buNone/>
            </a:pPr>
            <a:r>
              <a:rPr lang="en-GB" sz="1800" dirty="0"/>
              <a:t>LA has a duty to name the school unless it falls under section 39(4) of the CAFA  which states that:</a:t>
            </a:r>
          </a:p>
          <a:p>
            <a:r>
              <a:rPr lang="en-GB" sz="1800" dirty="0"/>
              <a:t>(a)The school or other institution requested is unsuitable for the are, ability, aptitude or special educational needs of the child or young person concerned, or</a:t>
            </a:r>
          </a:p>
          <a:p>
            <a:r>
              <a:rPr lang="en-GB" sz="1800" dirty="0"/>
              <a:t>(b) the attendance of the child or young person at the requested school or other institution would be incompatible with i) the provision of efficient education for others, or ii) the efficient use of resources </a:t>
            </a:r>
          </a:p>
        </p:txBody>
      </p:sp>
      <p:pic>
        <p:nvPicPr>
          <p:cNvPr id="7" name="Audio 6">
            <a:hlinkClick r:id="" action="ppaction://media"/>
            <a:extLst>
              <a:ext uri="{FF2B5EF4-FFF2-40B4-BE49-F238E27FC236}">
                <a16:creationId xmlns:a16="http://schemas.microsoft.com/office/drawing/2014/main" id="{381CB9A8-ECB1-45F1-AC7E-CF151804B6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91668218"/>
      </p:ext>
    </p:extLst>
  </p:cSld>
  <p:clrMapOvr>
    <a:masterClrMapping/>
  </p:clrMapOvr>
  <mc:AlternateContent xmlns:mc="http://schemas.openxmlformats.org/markup-compatibility/2006" xmlns:p14="http://schemas.microsoft.com/office/powerpoint/2010/main">
    <mc:Choice Requires="p14">
      <p:transition spd="slow" p14:dur="2000" advTm="96270"/>
    </mc:Choice>
    <mc:Fallback xmlns="">
      <p:transition spd="slow" advTm="96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Content Placeholder 1">
            <a:extLst>
              <a:ext uri="{FF2B5EF4-FFF2-40B4-BE49-F238E27FC236}">
                <a16:creationId xmlns:a16="http://schemas.microsoft.com/office/drawing/2014/main" id="{348FBE53-C1A9-40F2-9936-DF4880576707}"/>
              </a:ext>
            </a:extLst>
          </p:cNvPr>
          <p:cNvSpPr>
            <a:spLocks noGrp="1"/>
          </p:cNvSpPr>
          <p:nvPr>
            <p:ph sz="quarter" idx="10"/>
          </p:nvPr>
        </p:nvSpPr>
        <p:spPr>
          <a:xfrm>
            <a:off x="1000126" y="2160590"/>
            <a:ext cx="6353174" cy="3429260"/>
          </a:xfrm>
        </p:spPr>
        <p:txBody>
          <a:bodyPr vert="horz" lIns="91440" tIns="45720" rIns="91440" bIns="45720" rtlCol="0">
            <a:normAutofit lnSpcReduction="10000"/>
          </a:bodyPr>
          <a:lstStyle/>
          <a:p>
            <a:pPr>
              <a:buFont typeface="Wingdings 3" charset="2"/>
              <a:buChar char=""/>
            </a:pPr>
            <a:r>
              <a:rPr lang="en-US" sz="1800" dirty="0"/>
              <a:t>After the assessment and outcomes meeting have taken place the LA must then decide whether it will issue an EHC plan for the child or young person, this decision is based on the evidence it has gathered as part of the EHC needs assessment. </a:t>
            </a:r>
          </a:p>
          <a:p>
            <a:pPr>
              <a:buFont typeface="Wingdings 3" charset="2"/>
              <a:buChar char=""/>
            </a:pPr>
            <a:r>
              <a:rPr lang="en-US" sz="1800" dirty="0"/>
              <a:t>The LA at this point must refer back to the legal test that we discussed earlier.  This can be found in section 37(1) of the Children and Families Act 2014.</a:t>
            </a:r>
          </a:p>
          <a:p>
            <a:pPr>
              <a:buFont typeface="Wingdings 3" charset="2"/>
              <a:buChar char=""/>
            </a:pPr>
            <a:r>
              <a:rPr lang="en-US" sz="1800" dirty="0"/>
              <a:t>Therefore the LA must decide, on the basis of the evidence from the EHC needs assessment, whether it is </a:t>
            </a:r>
            <a:r>
              <a:rPr lang="en-US" sz="1800" b="1" dirty="0"/>
              <a:t>necessary</a:t>
            </a:r>
            <a:r>
              <a:rPr lang="en-US" sz="1800" dirty="0"/>
              <a:t> for the child or young person to have an EHC plan.</a:t>
            </a:r>
          </a:p>
          <a:p>
            <a:pPr>
              <a:buFont typeface="Wingdings 3" charset="2"/>
              <a:buChar char=""/>
            </a:pPr>
            <a:endParaRPr lang="en-US" dirty="0"/>
          </a:p>
        </p:txBody>
      </p:sp>
      <p:sp>
        <p:nvSpPr>
          <p:cNvPr id="3" name="Title 2">
            <a:extLst>
              <a:ext uri="{FF2B5EF4-FFF2-40B4-BE49-F238E27FC236}">
                <a16:creationId xmlns:a16="http://schemas.microsoft.com/office/drawing/2014/main" id="{AFC5421D-E7E0-4328-9B3C-0DB500B9BFBD}"/>
              </a:ext>
            </a:extLst>
          </p:cNvPr>
          <p:cNvSpPr>
            <a:spLocks noGrp="1"/>
          </p:cNvSpPr>
          <p:nvPr>
            <p:ph type="title"/>
          </p:nvPr>
        </p:nvSpPr>
        <p:spPr>
          <a:xfrm>
            <a:off x="1000126" y="609600"/>
            <a:ext cx="6447501" cy="1320800"/>
          </a:xfrm>
        </p:spPr>
        <p:txBody>
          <a:bodyPr vert="horz" lIns="91440" tIns="45720" rIns="91440" bIns="45720" rtlCol="0" anchor="t">
            <a:normAutofit/>
          </a:bodyPr>
          <a:lstStyle/>
          <a:p>
            <a:r>
              <a:rPr lang="en-US" sz="4400" dirty="0">
                <a:solidFill>
                  <a:schemeClr val="accent1"/>
                </a:solidFill>
              </a:rPr>
              <a:t>Refusal to issue</a:t>
            </a:r>
          </a:p>
        </p:txBody>
      </p:sp>
      <p:pic>
        <p:nvPicPr>
          <p:cNvPr id="4" name="Audio 3">
            <a:hlinkClick r:id="" action="ppaction://media"/>
            <a:extLst>
              <a:ext uri="{FF2B5EF4-FFF2-40B4-BE49-F238E27FC236}">
                <a16:creationId xmlns:a16="http://schemas.microsoft.com/office/drawing/2014/main" id="{FCF9A2E4-298F-4FB9-85D2-FF4380E2C2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5439830"/>
      </p:ext>
    </p:extLst>
  </p:cSld>
  <p:clrMapOvr>
    <a:masterClrMapping/>
  </p:clrMapOvr>
  <mc:AlternateContent xmlns:mc="http://schemas.openxmlformats.org/markup-compatibility/2006" xmlns:p14="http://schemas.microsoft.com/office/powerpoint/2010/main">
    <mc:Choice Requires="p14">
      <p:transition spd="slow" p14:dur="2000" advTm="24282"/>
    </mc:Choice>
    <mc:Fallback xmlns="">
      <p:transition spd="slow" advTm="24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F63452-A288-4383-AB79-26FA61F2F836}"/>
              </a:ext>
            </a:extLst>
          </p:cNvPr>
          <p:cNvSpPr>
            <a:spLocks noGrp="1"/>
          </p:cNvSpPr>
          <p:nvPr>
            <p:ph sz="quarter" idx="10"/>
          </p:nvPr>
        </p:nvSpPr>
        <p:spPr/>
        <p:txBody>
          <a:bodyPr/>
          <a:lstStyle/>
          <a:p>
            <a:r>
              <a:rPr lang="en-GB" sz="1800" dirty="0">
                <a:hlinkClick r:id="rId5"/>
              </a:rPr>
              <a:t>EHC needs assessments | (IPSEA) Independent Provider of Special Education Advice</a:t>
            </a:r>
            <a:endParaRPr lang="en-GB" sz="1800" dirty="0"/>
          </a:p>
          <a:p>
            <a:endParaRPr lang="en-GB" sz="1800" dirty="0"/>
          </a:p>
          <a:p>
            <a:r>
              <a:rPr lang="en-GB" sz="1800" dirty="0">
                <a:hlinkClick r:id="rId6"/>
              </a:rPr>
              <a:t>EHCP Exemplar Guide 2017.pdf (councilfordisabledchildren.org.uk)</a:t>
            </a:r>
            <a:endParaRPr lang="en-GB" sz="1800" dirty="0"/>
          </a:p>
          <a:p>
            <a:endParaRPr lang="en-GB" sz="1800" dirty="0"/>
          </a:p>
          <a:p>
            <a:r>
              <a:rPr lang="en-GB" sz="1800" dirty="0">
                <a:hlinkClick r:id="rId7"/>
              </a:rPr>
              <a:t>https://view.officeapps.live.com/op/view.aspx?src=http%3A%2F%2Fwww.essexlocaloffer.org.uk%2Fwp-content%2Fuploads%2F2016%2F09%2FEHC-Needs-Assessment-Request-Form-Parent-Carer-or-YP-Dec-21-1.docx&amp;wdOrigin=BROWSELINK</a:t>
            </a:r>
            <a:endParaRPr lang="en-GB" sz="1800" dirty="0"/>
          </a:p>
          <a:p>
            <a:endParaRPr lang="en-GB" sz="1800" dirty="0"/>
          </a:p>
          <a:p>
            <a:r>
              <a:rPr lang="en-GB" sz="1800" dirty="0">
                <a:hlinkClick r:id="rId8"/>
              </a:rPr>
              <a:t>Essex-Permissions-EHCNA-form-2021.docx (live.com)</a:t>
            </a:r>
            <a:endParaRPr lang="en-GB" sz="1800" dirty="0"/>
          </a:p>
          <a:p>
            <a:endParaRPr lang="en-GB" sz="1800" dirty="0"/>
          </a:p>
          <a:p>
            <a:r>
              <a:rPr lang="en-GB" sz="1800" dirty="0">
                <a:hlinkClick r:id="rId9"/>
              </a:rPr>
              <a:t>Asking for an EHC needs assessment | (IPSEA) Independent Provider of Special Education Advice</a:t>
            </a:r>
            <a:endParaRPr lang="en-GB" sz="1800" dirty="0"/>
          </a:p>
          <a:p>
            <a:endParaRPr lang="en-GB" dirty="0"/>
          </a:p>
          <a:p>
            <a:endParaRPr lang="en-GB" dirty="0"/>
          </a:p>
          <a:p>
            <a:endParaRPr lang="en-GB" dirty="0"/>
          </a:p>
          <a:p>
            <a:endParaRPr lang="en-GB" dirty="0"/>
          </a:p>
          <a:p>
            <a:endParaRPr lang="en-GB" dirty="0"/>
          </a:p>
          <a:p>
            <a:endParaRPr lang="en-GB" dirty="0"/>
          </a:p>
        </p:txBody>
      </p:sp>
      <p:sp>
        <p:nvSpPr>
          <p:cNvPr id="3" name="Title 2">
            <a:extLst>
              <a:ext uri="{FF2B5EF4-FFF2-40B4-BE49-F238E27FC236}">
                <a16:creationId xmlns:a16="http://schemas.microsoft.com/office/drawing/2014/main" id="{783B7801-CA36-4159-BD64-EB35CC8D99C2}"/>
              </a:ext>
            </a:extLst>
          </p:cNvPr>
          <p:cNvSpPr>
            <a:spLocks noGrp="1"/>
          </p:cNvSpPr>
          <p:nvPr>
            <p:ph type="title"/>
          </p:nvPr>
        </p:nvSpPr>
        <p:spPr/>
        <p:txBody>
          <a:bodyPr>
            <a:noAutofit/>
          </a:bodyPr>
          <a:lstStyle/>
          <a:p>
            <a:r>
              <a:rPr lang="en-GB" sz="4400" dirty="0"/>
              <a:t>Useful links </a:t>
            </a:r>
          </a:p>
        </p:txBody>
      </p:sp>
      <p:pic>
        <p:nvPicPr>
          <p:cNvPr id="4" name="Audio 3">
            <a:hlinkClick r:id="" action="ppaction://media"/>
            <a:extLst>
              <a:ext uri="{FF2B5EF4-FFF2-40B4-BE49-F238E27FC236}">
                <a16:creationId xmlns:a16="http://schemas.microsoft.com/office/drawing/2014/main" id="{E7099B70-C772-4836-A1A0-CEC2F41D4DB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90956763"/>
      </p:ext>
    </p:extLst>
  </p:cSld>
  <p:clrMapOvr>
    <a:masterClrMapping/>
  </p:clrMapOvr>
  <mc:AlternateContent xmlns:mc="http://schemas.openxmlformats.org/markup-compatibility/2006" xmlns:p14="http://schemas.microsoft.com/office/powerpoint/2010/main">
    <mc:Choice Requires="p14">
      <p:transition spd="slow" p14:dur="2000" advTm="10244"/>
    </mc:Choice>
    <mc:Fallback xmlns="">
      <p:transition spd="slow" advTm="10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F38E-0210-4889-9BB4-450110357F5E}"/>
              </a:ext>
            </a:extLst>
          </p:cNvPr>
          <p:cNvSpPr>
            <a:spLocks noGrp="1"/>
          </p:cNvSpPr>
          <p:nvPr>
            <p:ph type="title"/>
          </p:nvPr>
        </p:nvSpPr>
        <p:spPr/>
        <p:txBody>
          <a:bodyPr>
            <a:normAutofit/>
          </a:bodyPr>
          <a:lstStyle/>
          <a:p>
            <a:pPr algn="ctr"/>
            <a:r>
              <a:rPr lang="en-GB" sz="3600" dirty="0"/>
              <a:t>What am I asking for?</a:t>
            </a:r>
          </a:p>
        </p:txBody>
      </p:sp>
      <p:sp>
        <p:nvSpPr>
          <p:cNvPr id="3" name="Text Placeholder 2">
            <a:extLst>
              <a:ext uri="{FF2B5EF4-FFF2-40B4-BE49-F238E27FC236}">
                <a16:creationId xmlns:a16="http://schemas.microsoft.com/office/drawing/2014/main" id="{4CC3D277-5ED2-4A08-B398-FBC9792C922B}"/>
              </a:ext>
            </a:extLst>
          </p:cNvPr>
          <p:cNvSpPr>
            <a:spLocks noGrp="1"/>
          </p:cNvSpPr>
          <p:nvPr>
            <p:ph type="body" sz="quarter" idx="13"/>
          </p:nvPr>
        </p:nvSpPr>
        <p:spPr>
          <a:xfrm>
            <a:off x="1187624" y="2636912"/>
            <a:ext cx="5333254" cy="1376288"/>
          </a:xfrm>
        </p:spPr>
        <p:txBody>
          <a:bodyPr/>
          <a:lstStyle/>
          <a:p>
            <a:r>
              <a:rPr lang="en-GB" sz="2000" b="1" dirty="0">
                <a:solidFill>
                  <a:schemeClr val="tx1"/>
                </a:solidFill>
              </a:rPr>
              <a:t>An Education Health Care Needs Assessment……….</a:t>
            </a:r>
          </a:p>
          <a:p>
            <a:r>
              <a:rPr lang="en-GB" sz="2000" b="1" dirty="0">
                <a:solidFill>
                  <a:schemeClr val="tx1"/>
                </a:solidFill>
              </a:rPr>
              <a:t>Which is…….</a:t>
            </a:r>
          </a:p>
          <a:p>
            <a:endParaRPr lang="en-GB" dirty="0"/>
          </a:p>
        </p:txBody>
      </p:sp>
      <p:sp>
        <p:nvSpPr>
          <p:cNvPr id="4" name="Text Placeholder 3">
            <a:extLst>
              <a:ext uri="{FF2B5EF4-FFF2-40B4-BE49-F238E27FC236}">
                <a16:creationId xmlns:a16="http://schemas.microsoft.com/office/drawing/2014/main" id="{065EBA7B-0C19-4319-AC4A-77E4269FC5B4}"/>
              </a:ext>
            </a:extLst>
          </p:cNvPr>
          <p:cNvSpPr>
            <a:spLocks noGrp="1"/>
          </p:cNvSpPr>
          <p:nvPr>
            <p:ph type="body" idx="1"/>
          </p:nvPr>
        </p:nvSpPr>
        <p:spPr/>
        <p:txBody>
          <a:bodyPr>
            <a:normAutofit lnSpcReduction="10000"/>
          </a:bodyPr>
          <a:lstStyle/>
          <a:p>
            <a:pPr algn="ctr"/>
            <a:r>
              <a:rPr lang="en-GB" sz="2400" i="1" dirty="0"/>
              <a:t>An assessment of educational health care and social care needs of a child or young person</a:t>
            </a:r>
          </a:p>
          <a:p>
            <a:r>
              <a:rPr lang="en-GB" sz="2000" i="1" dirty="0"/>
              <a:t>As defined in the Children and Families Act 2015</a:t>
            </a:r>
          </a:p>
          <a:p>
            <a:endParaRPr lang="en-GB" dirty="0"/>
          </a:p>
        </p:txBody>
      </p:sp>
      <p:sp>
        <p:nvSpPr>
          <p:cNvPr id="5" name="Slide Number Placeholder 4">
            <a:extLst>
              <a:ext uri="{FF2B5EF4-FFF2-40B4-BE49-F238E27FC236}">
                <a16:creationId xmlns:a16="http://schemas.microsoft.com/office/drawing/2014/main" id="{937E0C1F-DF6C-4C36-841C-6BB9B8260126}"/>
              </a:ext>
            </a:extLst>
          </p:cNvPr>
          <p:cNvSpPr>
            <a:spLocks noGrp="1"/>
          </p:cNvSpPr>
          <p:nvPr>
            <p:ph type="sldNum" sz="quarter" idx="12"/>
          </p:nvPr>
        </p:nvSpPr>
        <p:spPr/>
        <p:txBody>
          <a:bodyPr/>
          <a:lstStyle/>
          <a:p>
            <a:fld id="{D57F1E4F-1CFF-5643-939E-02111984F565}" type="slidenum">
              <a:rPr lang="en-US" smtClean="0"/>
              <a:t>3</a:t>
            </a:fld>
            <a:endParaRPr lang="en-US" dirty="0"/>
          </a:p>
        </p:txBody>
      </p:sp>
      <p:pic>
        <p:nvPicPr>
          <p:cNvPr id="8" name="Audio 7">
            <a:hlinkClick r:id="" action="ppaction://media"/>
            <a:extLst>
              <a:ext uri="{FF2B5EF4-FFF2-40B4-BE49-F238E27FC236}">
                <a16:creationId xmlns:a16="http://schemas.microsoft.com/office/drawing/2014/main" id="{7A3DAC10-B8AF-4ECA-ADBB-7513430831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18060546"/>
      </p:ext>
    </p:extLst>
  </p:cSld>
  <p:clrMapOvr>
    <a:masterClrMapping/>
  </p:clrMapOvr>
  <mc:AlternateContent xmlns:mc="http://schemas.openxmlformats.org/markup-compatibility/2006" xmlns:p14="http://schemas.microsoft.com/office/powerpoint/2010/main">
    <mc:Choice Requires="p14">
      <p:transition spd="slow" p14:dur="2000" advTm="33067"/>
    </mc:Choice>
    <mc:Fallback xmlns="">
      <p:transition spd="slow" advTm="33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D8A6D-03D9-4EF7-A15A-47F654AFA15D}"/>
              </a:ext>
            </a:extLst>
          </p:cNvPr>
          <p:cNvSpPr>
            <a:spLocks noGrp="1"/>
          </p:cNvSpPr>
          <p:nvPr>
            <p:ph type="title"/>
          </p:nvPr>
        </p:nvSpPr>
        <p:spPr>
          <a:xfrm>
            <a:off x="482600" y="816638"/>
            <a:ext cx="2525519" cy="5224724"/>
          </a:xfrm>
        </p:spPr>
        <p:txBody>
          <a:bodyPr vert="horz" lIns="91440" tIns="45720" rIns="91440" bIns="45720" rtlCol="0" anchor="ctr">
            <a:normAutofit/>
          </a:bodyPr>
          <a:lstStyle/>
          <a:p>
            <a:pPr algn="ctr"/>
            <a:r>
              <a:rPr lang="en-US" sz="3600" dirty="0"/>
              <a:t>What is  SEND?</a:t>
            </a:r>
            <a:br>
              <a:rPr lang="en-US" sz="3600" dirty="0"/>
            </a:br>
            <a:endParaRPr lang="en-US" sz="3600" dirty="0"/>
          </a:p>
        </p:txBody>
      </p:sp>
      <p:sp>
        <p:nvSpPr>
          <p:cNvPr id="3" name="Text Placeholder 2">
            <a:extLst>
              <a:ext uri="{FF2B5EF4-FFF2-40B4-BE49-F238E27FC236}">
                <a16:creationId xmlns:a16="http://schemas.microsoft.com/office/drawing/2014/main" id="{E47F2270-F7FC-42BA-856D-1D0BD0FF4C62}"/>
              </a:ext>
            </a:extLst>
          </p:cNvPr>
          <p:cNvSpPr>
            <a:spLocks noGrp="1"/>
          </p:cNvSpPr>
          <p:nvPr>
            <p:ph type="body" idx="1"/>
          </p:nvPr>
        </p:nvSpPr>
        <p:spPr>
          <a:xfrm>
            <a:off x="3490721" y="816638"/>
            <a:ext cx="3464779" cy="5224724"/>
          </a:xfrm>
        </p:spPr>
        <p:txBody>
          <a:bodyPr vert="horz" lIns="91440" tIns="45720" rIns="91440" bIns="45720" rtlCol="0" anchor="ctr">
            <a:normAutofit/>
          </a:bodyPr>
          <a:lstStyle/>
          <a:p>
            <a:pPr>
              <a:buFont typeface="Wingdings 3" charset="2"/>
              <a:buChar char=""/>
            </a:pPr>
            <a:r>
              <a:rPr lang="en-US" dirty="0"/>
              <a:t>A child or young person has special educational needs if he or she has a learning difficulty or disability which calls for special educational provision to be made for him or her.</a:t>
            </a:r>
          </a:p>
          <a:p>
            <a:endParaRPr lang="en-US" dirty="0"/>
          </a:p>
          <a:p>
            <a:pPr>
              <a:buFont typeface="Wingdings 3" charset="2"/>
              <a:buChar char=""/>
            </a:pPr>
            <a:r>
              <a:rPr lang="en-US" i="1" dirty="0">
                <a:solidFill>
                  <a:schemeClr val="tx1">
                    <a:lumMod val="50000"/>
                    <a:lumOff val="50000"/>
                  </a:schemeClr>
                </a:solidFill>
              </a:rPr>
              <a:t>Section 20 (1) Children and Families Act 2015</a:t>
            </a:r>
            <a:br>
              <a:rPr lang="en-US" dirty="0"/>
            </a:br>
            <a:endParaRPr lang="en-US" dirty="0"/>
          </a:p>
        </p:txBody>
      </p:sp>
      <p:sp>
        <p:nvSpPr>
          <p:cNvPr id="4" name="Slide Number Placeholder 3">
            <a:extLst>
              <a:ext uri="{FF2B5EF4-FFF2-40B4-BE49-F238E27FC236}">
                <a16:creationId xmlns:a16="http://schemas.microsoft.com/office/drawing/2014/main" id="{09D324EC-B4B3-406A-82EB-ED6771E0A553}"/>
              </a:ext>
            </a:extLst>
          </p:cNvPr>
          <p:cNvSpPr>
            <a:spLocks noGrp="1"/>
          </p:cNvSpPr>
          <p:nvPr>
            <p:ph type="sldNum" sz="quarter" idx="12"/>
          </p:nvPr>
        </p:nvSpPr>
        <p:spPr>
          <a:xfrm>
            <a:off x="6442997" y="6041362"/>
            <a:ext cx="512504" cy="365125"/>
          </a:xfrm>
        </p:spPr>
        <p:txBody>
          <a:bodyPr vert="horz" lIns="91440" tIns="45720" rIns="91440" bIns="45720" rtlCol="0" anchor="ctr">
            <a:normAutofit/>
          </a:bodyPr>
          <a:lstStyle/>
          <a:p>
            <a:pPr>
              <a:spcAft>
                <a:spcPts val="600"/>
              </a:spcAft>
            </a:pPr>
            <a:fld id="{D57F1E4F-1CFF-5643-939E-02111984F565}" type="slidenum">
              <a:rPr lang="en-US" kern="1200" dirty="0">
                <a:solidFill>
                  <a:schemeClr val="accent1"/>
                </a:solidFill>
                <a:latin typeface="+mn-lt"/>
                <a:ea typeface="+mn-ea"/>
                <a:cs typeface="+mn-cs"/>
              </a:rPr>
              <a:pPr>
                <a:spcAft>
                  <a:spcPts val="600"/>
                </a:spcAft>
              </a:pPr>
              <a:t>4</a:t>
            </a:fld>
            <a:endParaRPr lang="en-US" kern="1200" dirty="0">
              <a:solidFill>
                <a:schemeClr val="accent1"/>
              </a:solidFill>
              <a:latin typeface="+mn-lt"/>
              <a:ea typeface="+mn-ea"/>
              <a:cs typeface="+mn-cs"/>
            </a:endParaRPr>
          </a:p>
        </p:txBody>
      </p:sp>
      <p:pic>
        <p:nvPicPr>
          <p:cNvPr id="20" name="Audio 19">
            <a:hlinkClick r:id="" action="ppaction://media"/>
            <a:extLst>
              <a:ext uri="{FF2B5EF4-FFF2-40B4-BE49-F238E27FC236}">
                <a16:creationId xmlns:a16="http://schemas.microsoft.com/office/drawing/2014/main" id="{01170D0F-6B75-4CC7-AB85-750EB9FCD0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59893749"/>
      </p:ext>
    </p:extLst>
  </p:cSld>
  <p:clrMapOvr>
    <a:masterClrMapping/>
  </p:clrMapOvr>
  <mc:AlternateContent xmlns:mc="http://schemas.openxmlformats.org/markup-compatibility/2006" xmlns:p14="http://schemas.microsoft.com/office/powerpoint/2010/main">
    <mc:Choice Requires="p14">
      <p:transition spd="slow" p14:dur="2000" advTm="21350"/>
    </mc:Choice>
    <mc:Fallback xmlns="">
      <p:transition spd="slow" advTm="21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24F790-B8B9-40D7-9943-ADDA19A33C16}"/>
              </a:ext>
            </a:extLst>
          </p:cNvPr>
          <p:cNvSpPr>
            <a:spLocks noGrp="1"/>
          </p:cNvSpPr>
          <p:nvPr>
            <p:ph type="title" idx="4294967295"/>
          </p:nvPr>
        </p:nvSpPr>
        <p:spPr>
          <a:xfrm>
            <a:off x="0" y="523875"/>
            <a:ext cx="6446838" cy="1320800"/>
          </a:xfrm>
        </p:spPr>
        <p:txBody>
          <a:bodyPr vert="horz" lIns="91440" tIns="45720" rIns="91440" bIns="45720" rtlCol="0" anchor="t">
            <a:normAutofit/>
          </a:bodyPr>
          <a:lstStyle/>
          <a:p>
            <a:pPr algn="ctr"/>
            <a:r>
              <a:rPr lang="en-US" sz="4400" b="1" dirty="0"/>
              <a:t>What is an EHCP?</a:t>
            </a:r>
          </a:p>
        </p:txBody>
      </p:sp>
      <p:sp>
        <p:nvSpPr>
          <p:cNvPr id="2" name="Content Placeholder 1">
            <a:extLst>
              <a:ext uri="{FF2B5EF4-FFF2-40B4-BE49-F238E27FC236}">
                <a16:creationId xmlns:a16="http://schemas.microsoft.com/office/drawing/2014/main" id="{81901922-F18F-474D-ACC5-61FA0F8E3D0A}"/>
              </a:ext>
            </a:extLst>
          </p:cNvPr>
          <p:cNvSpPr>
            <a:spLocks noGrp="1"/>
          </p:cNvSpPr>
          <p:nvPr>
            <p:ph type="body" idx="4294967295"/>
          </p:nvPr>
        </p:nvSpPr>
        <p:spPr>
          <a:xfrm>
            <a:off x="849313" y="1268413"/>
            <a:ext cx="8294687" cy="5473700"/>
          </a:xfrm>
        </p:spPr>
        <p:txBody>
          <a:bodyPr vert="horz" lIns="91440" tIns="45720" rIns="91440" bIns="45720" rtlCol="0">
            <a:normAutofit lnSpcReduction="10000"/>
          </a:bodyPr>
          <a:lstStyle/>
          <a:p>
            <a:pPr marL="0" indent="0">
              <a:lnSpc>
                <a:spcPct val="90000"/>
              </a:lnSpc>
              <a:buNone/>
            </a:pPr>
            <a:r>
              <a:rPr lang="en-US" sz="1600" i="1" dirty="0"/>
              <a:t>Section 37 Children and Families Act – </a:t>
            </a:r>
          </a:p>
          <a:p>
            <a:pPr>
              <a:lnSpc>
                <a:spcPct val="90000"/>
              </a:lnSpc>
            </a:pPr>
            <a:r>
              <a:rPr lang="en-US" dirty="0"/>
              <a:t>(2)For the purposes of this Part, an EHC plan is a plan specifying—</a:t>
            </a:r>
          </a:p>
          <a:p>
            <a:pPr>
              <a:lnSpc>
                <a:spcPct val="90000"/>
              </a:lnSpc>
            </a:pPr>
            <a:r>
              <a:rPr lang="en-US" dirty="0"/>
              <a:t>(a)the child's or young person's special educational needs;</a:t>
            </a:r>
          </a:p>
          <a:p>
            <a:pPr>
              <a:lnSpc>
                <a:spcPct val="90000"/>
              </a:lnSpc>
            </a:pPr>
            <a:r>
              <a:rPr lang="en-US" dirty="0"/>
              <a:t>(b)the outcomes sought for him or her;</a:t>
            </a:r>
          </a:p>
          <a:p>
            <a:pPr>
              <a:lnSpc>
                <a:spcPct val="90000"/>
              </a:lnSpc>
            </a:pPr>
            <a:r>
              <a:rPr lang="en-US" dirty="0"/>
              <a:t>(c)the special educational provision required by him or her;</a:t>
            </a:r>
          </a:p>
          <a:p>
            <a:pPr>
              <a:lnSpc>
                <a:spcPct val="90000"/>
              </a:lnSpc>
            </a:pPr>
            <a:r>
              <a:rPr lang="en-US" dirty="0"/>
              <a:t>(d)any health care provision reasonably required by the learning difficulties and disabilities which result in him or her having special educational needs;</a:t>
            </a:r>
          </a:p>
          <a:p>
            <a:pPr>
              <a:lnSpc>
                <a:spcPct val="90000"/>
              </a:lnSpc>
            </a:pPr>
            <a:r>
              <a:rPr lang="en-US" dirty="0"/>
              <a:t>(e)in the case of a child or a young person aged under 18, any social care provision which must be made for him or her by the local authority as a result of section 2 of the Chronically Sick and Disabled Persons Act 1970 </a:t>
            </a:r>
            <a:r>
              <a:rPr lang="en-US" dirty="0">
                <a:hlinkClick r:id="rId5" tooltip="View the commentary text for this item"/>
              </a:rPr>
              <a:t>F1</a:t>
            </a:r>
            <a:r>
              <a:rPr lang="en-US" dirty="0"/>
              <a:t>...;</a:t>
            </a:r>
          </a:p>
          <a:p>
            <a:pPr>
              <a:lnSpc>
                <a:spcPct val="90000"/>
              </a:lnSpc>
            </a:pPr>
            <a:r>
              <a:rPr lang="en-US" dirty="0"/>
              <a:t>(f)any social care provision reasonably required by the learning difficulties and disabilities which result in the child or young person having special educational needs, to the extent that the provision is not already specified in the plan under paragraph (e).</a:t>
            </a:r>
          </a:p>
          <a:p>
            <a:pPr>
              <a:lnSpc>
                <a:spcPct val="90000"/>
              </a:lnSpc>
            </a:pPr>
            <a:r>
              <a:rPr lang="en-US" dirty="0"/>
              <a:t>(3)An EHC plan may also specify other health care and social care provision reasonably required by the child or young person.</a:t>
            </a:r>
          </a:p>
          <a:p>
            <a:pPr marL="0" indent="0">
              <a:lnSpc>
                <a:spcPct val="90000"/>
              </a:lnSpc>
            </a:pPr>
            <a:endParaRPr lang="en-US" sz="1100" dirty="0"/>
          </a:p>
        </p:txBody>
      </p:sp>
      <p:pic>
        <p:nvPicPr>
          <p:cNvPr id="5" name="Audio 4">
            <a:hlinkClick r:id="" action="ppaction://media"/>
            <a:extLst>
              <a:ext uri="{FF2B5EF4-FFF2-40B4-BE49-F238E27FC236}">
                <a16:creationId xmlns:a16="http://schemas.microsoft.com/office/drawing/2014/main" id="{5B59A5EF-33C7-4C26-A5D4-51B8E36A3F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071145078"/>
      </p:ext>
    </p:extLst>
  </p:cSld>
  <p:clrMapOvr>
    <a:masterClrMapping/>
  </p:clrMapOvr>
  <mc:AlternateContent xmlns:mc="http://schemas.openxmlformats.org/markup-compatibility/2006" xmlns:p14="http://schemas.microsoft.com/office/powerpoint/2010/main">
    <mc:Choice Requires="p14">
      <p:transition spd="slow" p14:dur="2000" advTm="29950"/>
    </mc:Choice>
    <mc:Fallback xmlns="">
      <p:transition spd="slow" advTm="29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82600" y="816638"/>
            <a:ext cx="2793256" cy="5224724"/>
          </a:xfrm>
        </p:spPr>
        <p:txBody>
          <a:bodyPr vert="horz" lIns="91440" tIns="45720" rIns="91440" bIns="45720" rtlCol="0" anchor="ctr">
            <a:normAutofit/>
          </a:bodyPr>
          <a:lstStyle/>
          <a:p>
            <a:r>
              <a:rPr lang="en-US" dirty="0"/>
              <a:t>Why do I feel my child needs an EHC Needs Assessment?</a:t>
            </a:r>
          </a:p>
        </p:txBody>
      </p:sp>
      <p:sp>
        <p:nvSpPr>
          <p:cNvPr id="2" name="Content Placeholder 1"/>
          <p:cNvSpPr>
            <a:spLocks noGrp="1"/>
          </p:cNvSpPr>
          <p:nvPr>
            <p:ph sz="quarter" idx="4294967295"/>
          </p:nvPr>
        </p:nvSpPr>
        <p:spPr>
          <a:xfrm>
            <a:off x="5680075" y="815975"/>
            <a:ext cx="3463925" cy="5226050"/>
          </a:xfrm>
        </p:spPr>
        <p:txBody>
          <a:bodyPr vert="horz" lIns="91440" tIns="45720" rIns="91440" bIns="45720" rtlCol="0" anchor="ctr">
            <a:normAutofit lnSpcReduction="10000"/>
          </a:bodyPr>
          <a:lstStyle/>
          <a:p>
            <a:pPr>
              <a:lnSpc>
                <a:spcPct val="90000"/>
              </a:lnSpc>
            </a:pPr>
            <a:r>
              <a:rPr lang="en-US" dirty="0"/>
              <a:t>Child/Young Person (CYP) has recently been diagnosed with a SEND</a:t>
            </a:r>
          </a:p>
          <a:p>
            <a:pPr>
              <a:lnSpc>
                <a:spcPct val="90000"/>
              </a:lnSpc>
            </a:pPr>
            <a:r>
              <a:rPr lang="en-US" dirty="0"/>
              <a:t>Gain a better understanding of the gaps within CYP learning</a:t>
            </a:r>
          </a:p>
          <a:p>
            <a:pPr>
              <a:lnSpc>
                <a:spcPct val="90000"/>
              </a:lnSpc>
            </a:pPr>
            <a:r>
              <a:rPr lang="en-US" dirty="0"/>
              <a:t>CYP is making less progress than peers at school</a:t>
            </a:r>
          </a:p>
          <a:p>
            <a:pPr>
              <a:lnSpc>
                <a:spcPct val="90000"/>
              </a:lnSpc>
            </a:pPr>
            <a:r>
              <a:rPr lang="en-US" dirty="0"/>
              <a:t>School saying there is no funding to support the child</a:t>
            </a:r>
          </a:p>
          <a:p>
            <a:pPr>
              <a:lnSpc>
                <a:spcPct val="90000"/>
              </a:lnSpc>
            </a:pPr>
            <a:r>
              <a:rPr lang="en-US" dirty="0"/>
              <a:t>CYP refusal to attend school</a:t>
            </a:r>
          </a:p>
          <a:p>
            <a:pPr>
              <a:lnSpc>
                <a:spcPct val="90000"/>
              </a:lnSpc>
            </a:pPr>
            <a:r>
              <a:rPr lang="en-US" dirty="0"/>
              <a:t>CYP emotional wellbeing</a:t>
            </a:r>
          </a:p>
          <a:p>
            <a:pPr>
              <a:lnSpc>
                <a:spcPct val="90000"/>
              </a:lnSpc>
            </a:pPr>
            <a:r>
              <a:rPr lang="en-US" dirty="0"/>
              <a:t>School saying they cannot meet child's needs, without an EHCP</a:t>
            </a:r>
          </a:p>
          <a:p>
            <a:pPr>
              <a:lnSpc>
                <a:spcPct val="90000"/>
              </a:lnSpc>
            </a:pPr>
            <a:r>
              <a:rPr lang="en-US" dirty="0"/>
              <a:t>Physical disabilities </a:t>
            </a:r>
          </a:p>
          <a:p>
            <a:pPr>
              <a:lnSpc>
                <a:spcPct val="90000"/>
              </a:lnSpc>
            </a:pPr>
            <a:r>
              <a:rPr lang="en-US" dirty="0"/>
              <a:t>Medical needs</a:t>
            </a:r>
          </a:p>
        </p:txBody>
      </p:sp>
      <p:pic>
        <p:nvPicPr>
          <p:cNvPr id="4" name="Audio 3">
            <a:hlinkClick r:id="" action="ppaction://media"/>
            <a:extLst>
              <a:ext uri="{FF2B5EF4-FFF2-40B4-BE49-F238E27FC236}">
                <a16:creationId xmlns:a16="http://schemas.microsoft.com/office/drawing/2014/main" id="{D7CB40DA-B7F9-45ED-BC8E-2DD9DE10EA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07764523"/>
      </p:ext>
    </p:extLst>
  </p:cSld>
  <p:clrMapOvr>
    <a:masterClrMapping/>
  </p:clrMapOvr>
  <mc:AlternateContent xmlns:mc="http://schemas.openxmlformats.org/markup-compatibility/2006" xmlns:p14="http://schemas.microsoft.com/office/powerpoint/2010/main">
    <mc:Choice Requires="p14">
      <p:transition spd="slow" p14:dur="2000" advTm="62256"/>
    </mc:Choice>
    <mc:Fallback xmlns="">
      <p:transition spd="slow" advTm="62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D63B7-8AF9-42F9-A875-1711E636942F}"/>
              </a:ext>
            </a:extLst>
          </p:cNvPr>
          <p:cNvSpPr>
            <a:spLocks noGrp="1"/>
          </p:cNvSpPr>
          <p:nvPr>
            <p:ph type="title"/>
          </p:nvPr>
        </p:nvSpPr>
        <p:spPr>
          <a:xfrm>
            <a:off x="609599" y="609600"/>
            <a:ext cx="6347713" cy="1550990"/>
          </a:xfrm>
        </p:spPr>
        <p:txBody>
          <a:bodyPr>
            <a:normAutofit fontScale="90000"/>
          </a:bodyPr>
          <a:lstStyle/>
          <a:p>
            <a:r>
              <a:rPr lang="en-GB" dirty="0"/>
              <a:t>What difference will an EHCP make for my child/young person?</a:t>
            </a:r>
          </a:p>
        </p:txBody>
      </p:sp>
      <p:sp>
        <p:nvSpPr>
          <p:cNvPr id="4" name="Content Placeholder 3">
            <a:extLst>
              <a:ext uri="{FF2B5EF4-FFF2-40B4-BE49-F238E27FC236}">
                <a16:creationId xmlns:a16="http://schemas.microsoft.com/office/drawing/2014/main" id="{3A9F6F19-0B1B-4E84-9ACD-EC32DDFE3BC3}"/>
              </a:ext>
            </a:extLst>
          </p:cNvPr>
          <p:cNvSpPr>
            <a:spLocks noGrp="1"/>
          </p:cNvSpPr>
          <p:nvPr>
            <p:ph idx="1"/>
          </p:nvPr>
        </p:nvSpPr>
        <p:spPr/>
        <p:txBody>
          <a:bodyPr/>
          <a:lstStyle/>
          <a:p>
            <a:endParaRPr lang="en-GB" dirty="0"/>
          </a:p>
          <a:p>
            <a:r>
              <a:rPr lang="en-GB" dirty="0"/>
              <a:t>An EHCP is a legal document, the LA have a duty to make sure the provision in section F is delivered to your CYP.</a:t>
            </a:r>
          </a:p>
          <a:p>
            <a:r>
              <a:rPr lang="en-GB" dirty="0"/>
              <a:t>An EHCP will give your child the access to the specific and/or specialised support they require that can not be given through schools delegated funding.</a:t>
            </a:r>
          </a:p>
          <a:p>
            <a:r>
              <a:rPr lang="en-GB" dirty="0"/>
              <a:t>An EHCP by law should be reviewed annually – this is an opportunity for the family to review the outcomes in section (E), provision (F) and the CYP SEND (B).</a:t>
            </a:r>
          </a:p>
        </p:txBody>
      </p:sp>
      <p:sp>
        <p:nvSpPr>
          <p:cNvPr id="3" name="Slide Number Placeholder 2">
            <a:extLst>
              <a:ext uri="{FF2B5EF4-FFF2-40B4-BE49-F238E27FC236}">
                <a16:creationId xmlns:a16="http://schemas.microsoft.com/office/drawing/2014/main" id="{451C39F1-F2F0-434A-8A6B-66C4253A4369}"/>
              </a:ext>
            </a:extLst>
          </p:cNvPr>
          <p:cNvSpPr>
            <a:spLocks noGrp="1"/>
          </p:cNvSpPr>
          <p:nvPr>
            <p:ph type="sldNum" sz="quarter" idx="12"/>
          </p:nvPr>
        </p:nvSpPr>
        <p:spPr/>
        <p:txBody>
          <a:bodyPr/>
          <a:lstStyle/>
          <a:p>
            <a:fld id="{D57F1E4F-1CFF-5643-939E-02111984F565}" type="slidenum">
              <a:rPr lang="en-US" smtClean="0"/>
              <a:t>7</a:t>
            </a:fld>
            <a:endParaRPr lang="en-US" dirty="0"/>
          </a:p>
        </p:txBody>
      </p:sp>
      <p:pic>
        <p:nvPicPr>
          <p:cNvPr id="5" name="Audio 4">
            <a:hlinkClick r:id="" action="ppaction://media"/>
            <a:extLst>
              <a:ext uri="{FF2B5EF4-FFF2-40B4-BE49-F238E27FC236}">
                <a16:creationId xmlns:a16="http://schemas.microsoft.com/office/drawing/2014/main" id="{4DB38394-7BCD-4870-B74B-DBD8AD5093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60432" y="6223925"/>
            <a:ext cx="406400" cy="406400"/>
          </a:xfrm>
          <a:prstGeom prst="rect">
            <a:avLst/>
          </a:prstGeom>
        </p:spPr>
      </p:pic>
    </p:spTree>
    <p:extLst>
      <p:ext uri="{BB962C8B-B14F-4D97-AF65-F5344CB8AC3E}">
        <p14:creationId xmlns:p14="http://schemas.microsoft.com/office/powerpoint/2010/main" val="3323585996"/>
      </p:ext>
    </p:extLst>
  </p:cSld>
  <p:clrMapOvr>
    <a:masterClrMapping/>
  </p:clrMapOvr>
  <mc:AlternateContent xmlns:mc="http://schemas.openxmlformats.org/markup-compatibility/2006" xmlns:p14="http://schemas.microsoft.com/office/powerpoint/2010/main">
    <mc:Choice Requires="p14">
      <p:transition spd="slow" p14:dur="2000" advTm="54533"/>
    </mc:Choice>
    <mc:Fallback xmlns="">
      <p:transition spd="slow" advTm="54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DF0B39-2496-487E-A9BD-B39B45A03475}"/>
              </a:ext>
            </a:extLst>
          </p:cNvPr>
          <p:cNvSpPr>
            <a:spLocks noGrp="1"/>
          </p:cNvSpPr>
          <p:nvPr>
            <p:ph type="title"/>
          </p:nvPr>
        </p:nvSpPr>
        <p:spPr>
          <a:xfrm>
            <a:off x="508000" y="609600"/>
            <a:ext cx="2882531" cy="5175624"/>
          </a:xfrm>
        </p:spPr>
        <p:txBody>
          <a:bodyPr vert="horz" lIns="91440" tIns="45720" rIns="91440" bIns="45720" rtlCol="0" anchor="ctr">
            <a:normAutofit/>
          </a:bodyPr>
          <a:lstStyle/>
          <a:p>
            <a:r>
              <a:rPr lang="en-US" sz="4800" dirty="0">
                <a:solidFill>
                  <a:schemeClr val="tx1">
                    <a:lumMod val="85000"/>
                    <a:lumOff val="15000"/>
                  </a:schemeClr>
                </a:solidFill>
              </a:rPr>
              <a:t>Things to consider</a:t>
            </a:r>
          </a:p>
        </p:txBody>
      </p:sp>
      <p:sp>
        <p:nvSpPr>
          <p:cNvPr id="2" name="Content Placeholder 1">
            <a:extLst>
              <a:ext uri="{FF2B5EF4-FFF2-40B4-BE49-F238E27FC236}">
                <a16:creationId xmlns:a16="http://schemas.microsoft.com/office/drawing/2014/main" id="{A82713FE-1A41-4755-A5A9-C0796F9B73C8}"/>
              </a:ext>
            </a:extLst>
          </p:cNvPr>
          <p:cNvSpPr>
            <a:spLocks noGrp="1"/>
          </p:cNvSpPr>
          <p:nvPr>
            <p:ph sz="quarter" idx="4294967295"/>
          </p:nvPr>
        </p:nvSpPr>
        <p:spPr>
          <a:xfrm>
            <a:off x="3563888" y="476250"/>
            <a:ext cx="4392488" cy="5759450"/>
          </a:xfrm>
        </p:spPr>
        <p:txBody>
          <a:bodyPr vert="horz" lIns="91440" tIns="45720" rIns="91440" bIns="45720" rtlCol="0" anchor="ctr">
            <a:normAutofit lnSpcReduction="10000"/>
          </a:bodyPr>
          <a:lstStyle/>
          <a:p>
            <a:pPr>
              <a:lnSpc>
                <a:spcPct val="90000"/>
              </a:lnSpc>
              <a:buClr>
                <a:schemeClr val="tx1"/>
              </a:buClr>
              <a:buFont typeface="Wingdings" panose="05000000000000000000" pitchFamily="2" charset="2"/>
              <a:buChar char="Ø"/>
            </a:pPr>
            <a:r>
              <a:rPr lang="en-US" dirty="0">
                <a:solidFill>
                  <a:srgbClr val="FFFFFF"/>
                </a:solidFill>
              </a:rPr>
              <a:t>Have I spoken to school?</a:t>
            </a:r>
          </a:p>
          <a:p>
            <a:pPr>
              <a:lnSpc>
                <a:spcPct val="90000"/>
              </a:lnSpc>
              <a:buClr>
                <a:schemeClr val="tx1"/>
              </a:buClr>
              <a:buFont typeface="Wingdings" panose="05000000000000000000" pitchFamily="2" charset="2"/>
              <a:buChar char="Ø"/>
            </a:pPr>
            <a:r>
              <a:rPr lang="en-US" dirty="0">
                <a:solidFill>
                  <a:srgbClr val="FFFFFF"/>
                </a:solidFill>
              </a:rPr>
              <a:t>Do we have One Planning in place?</a:t>
            </a:r>
          </a:p>
          <a:p>
            <a:pPr>
              <a:lnSpc>
                <a:spcPct val="90000"/>
              </a:lnSpc>
              <a:buClr>
                <a:schemeClr val="tx1"/>
              </a:buClr>
              <a:buFont typeface="Wingdings" panose="05000000000000000000" pitchFamily="2" charset="2"/>
              <a:buChar char="Ø"/>
            </a:pPr>
            <a:r>
              <a:rPr lang="en-US" dirty="0">
                <a:solidFill>
                  <a:srgbClr val="FFFFFF"/>
                </a:solidFill>
              </a:rPr>
              <a:t>Have school sought advice from external agencies (Educational Psychologist, Inclusion Partner  &amp;/or Engagement Facilitator?</a:t>
            </a:r>
          </a:p>
          <a:p>
            <a:pPr>
              <a:lnSpc>
                <a:spcPct val="90000"/>
              </a:lnSpc>
              <a:buClr>
                <a:schemeClr val="tx1"/>
              </a:buClr>
              <a:buFont typeface="Wingdings" panose="05000000000000000000" pitchFamily="2" charset="2"/>
              <a:buChar char="Ø"/>
            </a:pPr>
            <a:r>
              <a:rPr lang="en-US" dirty="0">
                <a:solidFill>
                  <a:srgbClr val="FFFFFF"/>
                </a:solidFill>
              </a:rPr>
              <a:t>Are there up to date reports from specialists and or other professionals to evidence the support and provision for my child?</a:t>
            </a:r>
          </a:p>
          <a:p>
            <a:pPr marL="0" indent="0">
              <a:lnSpc>
                <a:spcPct val="90000"/>
              </a:lnSpc>
              <a:buClr>
                <a:schemeClr val="tx1"/>
              </a:buClr>
              <a:buNone/>
            </a:pPr>
            <a:endParaRPr lang="en-US" dirty="0">
              <a:solidFill>
                <a:srgbClr val="FFFFFF"/>
              </a:solidFill>
            </a:endParaRPr>
          </a:p>
          <a:p>
            <a:pPr>
              <a:lnSpc>
                <a:spcPct val="90000"/>
              </a:lnSpc>
              <a:buClr>
                <a:schemeClr val="tx1"/>
              </a:buClr>
              <a:buFont typeface="Wingdings" panose="05000000000000000000" pitchFamily="2" charset="2"/>
              <a:buChar char="Ø"/>
            </a:pPr>
            <a:r>
              <a:rPr lang="en-US" i="1" dirty="0">
                <a:solidFill>
                  <a:srgbClr val="FFFFFF"/>
                </a:solidFill>
              </a:rPr>
              <a:t>Section 6.58 of the 2015 Code of Practice states that – “Where a pupil continues to make less than expected progress, despite evidence-based support and interventions that are matched to the pupil’s area of need, the school should consider involving specialists, including those secured by the school itself or from outside agencies”. </a:t>
            </a:r>
          </a:p>
          <a:p>
            <a:pPr>
              <a:lnSpc>
                <a:spcPct val="90000"/>
              </a:lnSpc>
              <a:buClr>
                <a:schemeClr val="tx1"/>
              </a:buClr>
            </a:pPr>
            <a:endParaRPr lang="en-US" dirty="0">
              <a:solidFill>
                <a:srgbClr val="FFFFFF"/>
              </a:solidFill>
            </a:endParaRPr>
          </a:p>
        </p:txBody>
      </p:sp>
      <p:pic>
        <p:nvPicPr>
          <p:cNvPr id="35" name="Audio 34">
            <a:hlinkClick r:id="" action="ppaction://media"/>
            <a:extLst>
              <a:ext uri="{FF2B5EF4-FFF2-40B4-BE49-F238E27FC236}">
                <a16:creationId xmlns:a16="http://schemas.microsoft.com/office/drawing/2014/main" id="{B7382FA9-A878-41EA-A591-5ABE6E63B6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50356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3699"/>
    </mc:Choice>
    <mc:Fallback xmlns="">
      <p:transition spd="slow" advTm="73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05474D-F7F5-4D8A-BC12-1FB0CFA9F9B7}"/>
              </a:ext>
            </a:extLst>
          </p:cNvPr>
          <p:cNvSpPr>
            <a:spLocks noGrp="1"/>
          </p:cNvSpPr>
          <p:nvPr>
            <p:ph type="title"/>
          </p:nvPr>
        </p:nvSpPr>
        <p:spPr>
          <a:xfrm>
            <a:off x="508000" y="609600"/>
            <a:ext cx="2882531" cy="5175624"/>
          </a:xfrm>
        </p:spPr>
        <p:txBody>
          <a:bodyPr vert="horz" lIns="91440" tIns="45720" rIns="91440" bIns="45720" rtlCol="0" anchor="ctr">
            <a:normAutofit/>
          </a:bodyPr>
          <a:lstStyle/>
          <a:p>
            <a:r>
              <a:rPr lang="en-US" dirty="0">
                <a:solidFill>
                  <a:schemeClr val="tx1">
                    <a:lumMod val="85000"/>
                    <a:lumOff val="15000"/>
                  </a:schemeClr>
                </a:solidFill>
              </a:rPr>
              <a:t>Fallacies as to why you shouldn’t make a request</a:t>
            </a:r>
          </a:p>
        </p:txBody>
      </p:sp>
      <p:sp>
        <p:nvSpPr>
          <p:cNvPr id="2" name="Content Placeholder 1">
            <a:extLst>
              <a:ext uri="{FF2B5EF4-FFF2-40B4-BE49-F238E27FC236}">
                <a16:creationId xmlns:a16="http://schemas.microsoft.com/office/drawing/2014/main" id="{9C9C3B83-B8F8-4093-9019-19E50C7D30AC}"/>
              </a:ext>
            </a:extLst>
          </p:cNvPr>
          <p:cNvSpPr>
            <a:spLocks noGrp="1"/>
          </p:cNvSpPr>
          <p:nvPr>
            <p:ph sz="quarter" idx="4294967295"/>
          </p:nvPr>
        </p:nvSpPr>
        <p:spPr>
          <a:xfrm>
            <a:off x="5010150" y="609600"/>
            <a:ext cx="4133850" cy="5175250"/>
          </a:xfrm>
        </p:spPr>
        <p:txBody>
          <a:bodyPr vert="horz" lIns="91440" tIns="45720" rIns="91440" bIns="45720" rtlCol="0" anchor="ctr">
            <a:normAutofit/>
          </a:bodyPr>
          <a:lstStyle/>
          <a:p>
            <a:pPr marL="0" indent="0">
              <a:buNone/>
            </a:pPr>
            <a:endParaRPr lang="en-US" dirty="0">
              <a:solidFill>
                <a:srgbClr val="FFFFFF"/>
              </a:solidFill>
            </a:endParaRPr>
          </a:p>
          <a:p>
            <a:pPr>
              <a:buClr>
                <a:schemeClr val="tx1"/>
              </a:buClr>
              <a:buFont typeface="Wingdings" panose="05000000000000000000" pitchFamily="2" charset="2"/>
              <a:buChar char="Ø"/>
            </a:pPr>
            <a:r>
              <a:rPr lang="en-US" dirty="0">
                <a:solidFill>
                  <a:srgbClr val="FFFFFF"/>
                </a:solidFill>
              </a:rPr>
              <a:t>3 rounds of One Planning are  needed before requesting the NA</a:t>
            </a:r>
          </a:p>
          <a:p>
            <a:pPr>
              <a:buClr>
                <a:schemeClr val="tx1"/>
              </a:buClr>
              <a:buFont typeface="Wingdings" panose="05000000000000000000" pitchFamily="2" charset="2"/>
              <a:buChar char="Ø"/>
            </a:pPr>
            <a:r>
              <a:rPr lang="en-US" dirty="0">
                <a:solidFill>
                  <a:srgbClr val="FFFFFF"/>
                </a:solidFill>
              </a:rPr>
              <a:t>Child is not working 2 years behind chronological age</a:t>
            </a:r>
          </a:p>
          <a:p>
            <a:pPr>
              <a:buClr>
                <a:schemeClr val="tx1"/>
              </a:buClr>
              <a:buFont typeface="Wingdings" panose="05000000000000000000" pitchFamily="2" charset="2"/>
              <a:buChar char="Ø"/>
            </a:pPr>
            <a:r>
              <a:rPr lang="en-US" dirty="0">
                <a:solidFill>
                  <a:srgbClr val="FFFFFF"/>
                </a:solidFill>
              </a:rPr>
              <a:t>All children with a diagnosis </a:t>
            </a:r>
            <a:r>
              <a:rPr lang="en-US" b="1" dirty="0">
                <a:solidFill>
                  <a:srgbClr val="FFFFFF"/>
                </a:solidFill>
              </a:rPr>
              <a:t>should</a:t>
            </a:r>
            <a:r>
              <a:rPr lang="en-US" dirty="0">
                <a:solidFill>
                  <a:srgbClr val="FFFFFF"/>
                </a:solidFill>
              </a:rPr>
              <a:t> have an EHCP</a:t>
            </a:r>
          </a:p>
          <a:p>
            <a:pPr>
              <a:buClr>
                <a:schemeClr val="tx1"/>
              </a:buClr>
              <a:buFont typeface="Wingdings" panose="05000000000000000000" pitchFamily="2" charset="2"/>
              <a:buChar char="Ø"/>
            </a:pPr>
            <a:r>
              <a:rPr lang="en-US" dirty="0">
                <a:solidFill>
                  <a:srgbClr val="FFFFFF"/>
                </a:solidFill>
              </a:rPr>
              <a:t>If a parent applies, they are more likely to get one</a:t>
            </a:r>
          </a:p>
          <a:p>
            <a:pPr>
              <a:buClr>
                <a:schemeClr val="tx1"/>
              </a:buClr>
              <a:buFont typeface="Wingdings" panose="05000000000000000000" pitchFamily="2" charset="2"/>
              <a:buChar char="Ø"/>
            </a:pPr>
            <a:r>
              <a:rPr lang="en-US" dirty="0">
                <a:solidFill>
                  <a:srgbClr val="FFFFFF"/>
                </a:solidFill>
              </a:rPr>
              <a:t>If I home school my child, I won’t get an EHC plan</a:t>
            </a:r>
          </a:p>
          <a:p>
            <a:pPr>
              <a:buClr>
                <a:schemeClr val="tx1"/>
              </a:buClr>
              <a:buFont typeface="Wingdings" panose="05000000000000000000" pitchFamily="2" charset="2"/>
              <a:buChar char="Ø"/>
            </a:pPr>
            <a:r>
              <a:rPr lang="en-US" dirty="0">
                <a:solidFill>
                  <a:srgbClr val="FFFFFF"/>
                </a:solidFill>
              </a:rPr>
              <a:t>The school haven’t spent enough money on my child</a:t>
            </a:r>
          </a:p>
          <a:p>
            <a:endParaRPr lang="en-US" dirty="0">
              <a:solidFill>
                <a:srgbClr val="FFFFFF"/>
              </a:solidFill>
            </a:endParaRPr>
          </a:p>
        </p:txBody>
      </p:sp>
      <p:pic>
        <p:nvPicPr>
          <p:cNvPr id="5" name="Audio 4">
            <a:hlinkClick r:id="" action="ppaction://media"/>
            <a:extLst>
              <a:ext uri="{FF2B5EF4-FFF2-40B4-BE49-F238E27FC236}">
                <a16:creationId xmlns:a16="http://schemas.microsoft.com/office/drawing/2014/main" id="{680BCD3D-36ED-45D2-876D-DACDEC4D25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2499546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1760"/>
    </mc:Choice>
    <mc:Fallback xmlns="">
      <p:transition spd="slow" advTm="41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1063</TotalTime>
  <Words>2086</Words>
  <Application>Microsoft Office PowerPoint</Application>
  <PresentationFormat>On-screen Show (4:3)</PresentationFormat>
  <Paragraphs>166</Paragraphs>
  <Slides>23</Slides>
  <Notes>15</Notes>
  <HiddenSlides>0</HiddenSlides>
  <MMClips>23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Arial Bold</vt:lpstr>
      <vt:lpstr>Calibri</vt:lpstr>
      <vt:lpstr>Roboto</vt:lpstr>
      <vt:lpstr>Times</vt:lpstr>
      <vt:lpstr>Trebuchet MS</vt:lpstr>
      <vt:lpstr>Wingdings</vt:lpstr>
      <vt:lpstr>Wingdings 3</vt:lpstr>
      <vt:lpstr>Facet</vt:lpstr>
      <vt:lpstr>Requesting an EHC Needs Assessment </vt:lpstr>
      <vt:lpstr>What we aim to cover in today's session</vt:lpstr>
      <vt:lpstr>What am I asking for?</vt:lpstr>
      <vt:lpstr>What is  SEND? </vt:lpstr>
      <vt:lpstr>What is an EHCP?</vt:lpstr>
      <vt:lpstr>Why do I feel my child needs an EHC Needs Assessment?</vt:lpstr>
      <vt:lpstr>What difference will an EHCP make for my child/young person?</vt:lpstr>
      <vt:lpstr>Things to consider</vt:lpstr>
      <vt:lpstr>Fallacies as to why you shouldn’t make a request</vt:lpstr>
      <vt:lpstr>What is the Legal Test?</vt:lpstr>
      <vt:lpstr>        About the Legal Test</vt:lpstr>
      <vt:lpstr>Who can apply for an EHCNA?</vt:lpstr>
      <vt:lpstr>How to Apply</vt:lpstr>
      <vt:lpstr>Evidence </vt:lpstr>
      <vt:lpstr>Where to send the information that you want to submit for the EHC NA request: You need to send the information to your area SEND Operations Team:  Mid Essex (Braintree, Chelmsford, Halstead and Maldon) SENDOperations.Mid@essex.gov.uk Causeway House, Boking End Braintree CM7 9HB North East Essex (Colchester and Tendring) SENDOperations.NE@essex.gov.uk Essex House, 200 The Crescent, Colchester Business Park, Colchester CO4 9YQ West Essex (Epping, Harlow and Uttlesford) SENDOperations.West@essex.gov.uk Goodman House, Station Rd Harlow, CM20 2ET South Essex (Basildon, Billericay, Brentwood, Castle Point, Rochford and Wickford) EHCRequestSouth@essex.gov.uk Ely House, Churchill Avenue, Basildon SS14 2BQ </vt:lpstr>
      <vt:lpstr>If an assessment isn’t agreed</vt:lpstr>
      <vt:lpstr>What happens next?</vt:lpstr>
      <vt:lpstr>Information gathering</vt:lpstr>
      <vt:lpstr>Outcomes Section E</vt:lpstr>
      <vt:lpstr>After the Outcomes meeting</vt:lpstr>
      <vt:lpstr>Naming a school place (Section I)</vt:lpstr>
      <vt:lpstr>Refusal to issue</vt:lpstr>
      <vt:lpstr>Useful links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SEND IASS</dc:title>
  <dc:creator>Hannah Knight - SEND Information, Advice &amp; Support Worker</dc:creator>
  <cp:lastModifiedBy>Vicky Torr - SEND IAS Helpline Worker</cp:lastModifiedBy>
  <cp:revision>86</cp:revision>
  <dcterms:created xsi:type="dcterms:W3CDTF">2020-10-09T13:26:02Z</dcterms:created>
  <dcterms:modified xsi:type="dcterms:W3CDTF">2022-03-28T11:26:52Z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9d8be9e-c8d9-4b9c-bd40-2c27cc7ea2e6_Enabled">
    <vt:lpwstr>true</vt:lpwstr>
  </property>
  <property fmtid="{D5CDD505-2E9C-101B-9397-08002B2CF9AE}" pid="3" name="MSIP_Label_39d8be9e-c8d9-4b9c-bd40-2c27cc7ea2e6_SetDate">
    <vt:lpwstr>2020-10-09T13:34:31Z</vt:lpwstr>
  </property>
  <property fmtid="{D5CDD505-2E9C-101B-9397-08002B2CF9AE}" pid="4" name="MSIP_Label_39d8be9e-c8d9-4b9c-bd40-2c27cc7ea2e6_Method">
    <vt:lpwstr>Standard</vt:lpwstr>
  </property>
  <property fmtid="{D5CDD505-2E9C-101B-9397-08002B2CF9AE}" pid="5" name="MSIP_Label_39d8be9e-c8d9-4b9c-bd40-2c27cc7ea2e6_Name">
    <vt:lpwstr>39d8be9e-c8d9-4b9c-bd40-2c27cc7ea2e6</vt:lpwstr>
  </property>
  <property fmtid="{D5CDD505-2E9C-101B-9397-08002B2CF9AE}" pid="6" name="MSIP_Label_39d8be9e-c8d9-4b9c-bd40-2c27cc7ea2e6_SiteId">
    <vt:lpwstr>a8b4324f-155c-4215-a0f1-7ed8cc9a992f</vt:lpwstr>
  </property>
  <property fmtid="{D5CDD505-2E9C-101B-9397-08002B2CF9AE}" pid="7" name="MSIP_Label_39d8be9e-c8d9-4b9c-bd40-2c27cc7ea2e6_ActionId">
    <vt:lpwstr>1d8d55e6-4345-4bf2-b429-000051f2cb6d</vt:lpwstr>
  </property>
  <property fmtid="{D5CDD505-2E9C-101B-9397-08002B2CF9AE}" pid="8" name="MSIP_Label_39d8be9e-c8d9-4b9c-bd40-2c27cc7ea2e6_ContentBits">
    <vt:lpwstr>0</vt:lpwstr>
  </property>
</Properties>
</file>